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media/image33.jpg" ContentType="image/jpg"/>
  <Override PartName="/ppt/notesSlides/notesSlide30.xml" ContentType="application/vnd.openxmlformats-officedocument.presentationml.notesSlide+xml"/>
  <Override PartName="/ppt/media/image34.jpg" ContentType="image/jpg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6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327" r:id="rId14"/>
    <p:sldId id="262" r:id="rId15"/>
    <p:sldId id="264" r:id="rId16"/>
    <p:sldId id="265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94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08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60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194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0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080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101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149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508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259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80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903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203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79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270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2017-05-24 15:14:17</a:t>
            </a:r>
          </a:p>
          <a:p>
            <a:r>
              <a:t>--------------------------------------------</a:t>
            </a:r>
          </a:p>
          <a:p>
            <a:r>
              <a:t>Mushroom like turret shape</a:t>
            </a:r>
          </a:p>
          <a:p>
            <a:r>
              <a:t>Bore evacuator at end of 100mm  guntube</a:t>
            </a:r>
          </a:p>
          <a:p>
            <a:r>
              <a:t>Two distinctive troop rails one straight  and one bowed Five large cast  road wheels with a gap between  #1 and #2</a:t>
            </a:r>
          </a:p>
          <a:p>
            <a: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8213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2017-05-24 15:14:18</a:t>
            </a:r>
          </a:p>
          <a:p>
            <a:r>
              <a:t>--------------------------------------------</a:t>
            </a:r>
          </a:p>
          <a:p>
            <a:r>
              <a:t>Seven evenly spaced road wheels  Recessed gunners sight</a:t>
            </a:r>
          </a:p>
          <a:p>
            <a:r>
              <a:t>Wavy skirts</a:t>
            </a:r>
          </a:p>
        </p:txBody>
      </p:sp>
    </p:spTree>
    <p:extLst>
      <p:ext uri="{BB962C8B-B14F-4D97-AF65-F5344CB8AC3E}">
        <p14:creationId xmlns:p14="http://schemas.microsoft.com/office/powerpoint/2010/main" val="1254559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2017-05-24 15:14:17</a:t>
            </a:r>
          </a:p>
          <a:p>
            <a:r>
              <a:t>--------------------------------------------</a:t>
            </a:r>
          </a:p>
          <a:p>
            <a:r>
              <a:t>Die cast road wheels spaced in groups</a:t>
            </a:r>
          </a:p>
        </p:txBody>
      </p:sp>
    </p:spTree>
    <p:extLst>
      <p:ext uri="{BB962C8B-B14F-4D97-AF65-F5344CB8AC3E}">
        <p14:creationId xmlns:p14="http://schemas.microsoft.com/office/powerpoint/2010/main" val="3309636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2017-05-24 15:14:18</a:t>
            </a:r>
          </a:p>
          <a:p>
            <a:r>
              <a:t>--------------------------------------------</a:t>
            </a:r>
          </a:p>
          <a:p>
            <a:r>
              <a:t>Seven evenly spaced road wheels  Recessed gunners sight</a:t>
            </a:r>
          </a:p>
          <a:p>
            <a:r>
              <a:t>Wavy skirts</a:t>
            </a:r>
          </a:p>
        </p:txBody>
      </p:sp>
    </p:spTree>
    <p:extLst>
      <p:ext uri="{BB962C8B-B14F-4D97-AF65-F5344CB8AC3E}">
        <p14:creationId xmlns:p14="http://schemas.microsoft.com/office/powerpoint/2010/main" val="1315636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2017-05-24 15:14:18</a:t>
            </a:r>
          </a:p>
          <a:p>
            <a:r>
              <a:t>--------------------------------------------</a:t>
            </a:r>
          </a:p>
          <a:p>
            <a:r>
              <a:t>Seven evenly spaced road wheels  Recessed gunners sight</a:t>
            </a:r>
          </a:p>
          <a:p>
            <a:r>
              <a:t>Wavy skirts</a:t>
            </a:r>
          </a:p>
        </p:txBody>
      </p:sp>
    </p:spTree>
    <p:extLst>
      <p:ext uri="{BB962C8B-B14F-4D97-AF65-F5344CB8AC3E}">
        <p14:creationId xmlns:p14="http://schemas.microsoft.com/office/powerpoint/2010/main" val="1230466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896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74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477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070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188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214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008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623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613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651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331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9832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40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0152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3050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822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0282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903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0039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7666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6138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1927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0613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01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7907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4423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5663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9958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0951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410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11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86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30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485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6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DA92-1638-4D85-B898-3A0CE3506582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0211-B0B0-49D2-B9A0-BD1B32B26943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BC41-9049-4D50-B957-B00F22E76052}" type="datetime1">
              <a:rPr lang="en-US" smtClean="0"/>
              <a:t>10/9/2018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E49F-F624-4E6C-A9F9-862ED702FC2C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4FE1-050F-4EAF-8284-DFC8FE86D08E}" type="datetime1">
              <a:rPr lang="en-US" smtClean="0"/>
              <a:t>10/9/2018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6200">
            <a:solidFill>
              <a:srgbClr val="164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2107" y="39624"/>
            <a:ext cx="1319783" cy="999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86868"/>
            <a:ext cx="12191999" cy="1024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61943" y="234695"/>
            <a:ext cx="5463539" cy="463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406829" y="278231"/>
            <a:ext cx="5374890" cy="3759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503535" y="426191"/>
            <a:ext cx="146900" cy="1798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542403" y="426191"/>
            <a:ext cx="146888" cy="1798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99368" y="422724"/>
            <a:ext cx="122364" cy="79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511487" y="422724"/>
            <a:ext cx="122364" cy="79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806388" y="422724"/>
            <a:ext cx="122364" cy="79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765308" y="384535"/>
            <a:ext cx="239395" cy="269240"/>
          </a:xfrm>
          <a:custGeom>
            <a:avLst/>
            <a:gdLst/>
            <a:ahLst/>
            <a:cxnLst/>
            <a:rect l="l" t="t" r="r" b="b"/>
            <a:pathLst>
              <a:path w="239395" h="269240">
                <a:moveTo>
                  <a:pt x="0" y="0"/>
                </a:moveTo>
                <a:lnTo>
                  <a:pt x="69634" y="0"/>
                </a:lnTo>
                <a:lnTo>
                  <a:pt x="69634" y="120929"/>
                </a:lnTo>
                <a:lnTo>
                  <a:pt x="69872" y="145997"/>
                </a:lnTo>
                <a:lnTo>
                  <a:pt x="73469" y="188950"/>
                </a:lnTo>
                <a:lnTo>
                  <a:pt x="105777" y="215620"/>
                </a:lnTo>
                <a:lnTo>
                  <a:pt x="113245" y="216077"/>
                </a:lnTo>
                <a:lnTo>
                  <a:pt x="121930" y="215466"/>
                </a:lnTo>
                <a:lnTo>
                  <a:pt x="157100" y="195327"/>
                </a:lnTo>
                <a:lnTo>
                  <a:pt x="168438" y="157008"/>
                </a:lnTo>
                <a:lnTo>
                  <a:pt x="169735" y="111010"/>
                </a:lnTo>
                <a:lnTo>
                  <a:pt x="169735" y="0"/>
                </a:lnTo>
                <a:lnTo>
                  <a:pt x="239369" y="0"/>
                </a:lnTo>
                <a:lnTo>
                  <a:pt x="239369" y="263169"/>
                </a:lnTo>
                <a:lnTo>
                  <a:pt x="174701" y="263169"/>
                </a:lnTo>
                <a:lnTo>
                  <a:pt x="174701" y="223761"/>
                </a:lnTo>
                <a:lnTo>
                  <a:pt x="166945" y="233736"/>
                </a:lnTo>
                <a:lnTo>
                  <a:pt x="125035" y="262281"/>
                </a:lnTo>
                <a:lnTo>
                  <a:pt x="87464" y="269113"/>
                </a:lnTo>
                <a:lnTo>
                  <a:pt x="74553" y="268384"/>
                </a:lnTo>
                <a:lnTo>
                  <a:pt x="30086" y="251051"/>
                </a:lnTo>
                <a:lnTo>
                  <a:pt x="5293" y="213217"/>
                </a:lnTo>
                <a:lnTo>
                  <a:pt x="0" y="16652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538744" y="384535"/>
            <a:ext cx="239395" cy="269240"/>
          </a:xfrm>
          <a:custGeom>
            <a:avLst/>
            <a:gdLst/>
            <a:ahLst/>
            <a:cxnLst/>
            <a:rect l="l" t="t" r="r" b="b"/>
            <a:pathLst>
              <a:path w="239395" h="269240">
                <a:moveTo>
                  <a:pt x="0" y="0"/>
                </a:moveTo>
                <a:lnTo>
                  <a:pt x="69634" y="0"/>
                </a:lnTo>
                <a:lnTo>
                  <a:pt x="69634" y="120929"/>
                </a:lnTo>
                <a:lnTo>
                  <a:pt x="69872" y="145997"/>
                </a:lnTo>
                <a:lnTo>
                  <a:pt x="73469" y="188950"/>
                </a:lnTo>
                <a:lnTo>
                  <a:pt x="105777" y="215620"/>
                </a:lnTo>
                <a:lnTo>
                  <a:pt x="113245" y="216077"/>
                </a:lnTo>
                <a:lnTo>
                  <a:pt x="121930" y="215466"/>
                </a:lnTo>
                <a:lnTo>
                  <a:pt x="157098" y="195327"/>
                </a:lnTo>
                <a:lnTo>
                  <a:pt x="168436" y="157008"/>
                </a:lnTo>
                <a:lnTo>
                  <a:pt x="169735" y="111010"/>
                </a:lnTo>
                <a:lnTo>
                  <a:pt x="169735" y="0"/>
                </a:lnTo>
                <a:lnTo>
                  <a:pt x="239369" y="0"/>
                </a:lnTo>
                <a:lnTo>
                  <a:pt x="239369" y="263169"/>
                </a:lnTo>
                <a:lnTo>
                  <a:pt x="174688" y="263169"/>
                </a:lnTo>
                <a:lnTo>
                  <a:pt x="174688" y="223761"/>
                </a:lnTo>
                <a:lnTo>
                  <a:pt x="166940" y="233736"/>
                </a:lnTo>
                <a:lnTo>
                  <a:pt x="125035" y="262281"/>
                </a:lnTo>
                <a:lnTo>
                  <a:pt x="87464" y="269113"/>
                </a:lnTo>
                <a:lnTo>
                  <a:pt x="74553" y="268384"/>
                </a:lnTo>
                <a:lnTo>
                  <a:pt x="30084" y="251051"/>
                </a:lnTo>
                <a:lnTo>
                  <a:pt x="5293" y="213217"/>
                </a:lnTo>
                <a:lnTo>
                  <a:pt x="0" y="16652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354558" y="384535"/>
            <a:ext cx="69850" cy="263525"/>
          </a:xfrm>
          <a:custGeom>
            <a:avLst/>
            <a:gdLst/>
            <a:ahLst/>
            <a:cxnLst/>
            <a:rect l="l" t="t" r="r" b="b"/>
            <a:pathLst>
              <a:path w="69850" h="263525">
                <a:moveTo>
                  <a:pt x="0" y="0"/>
                </a:moveTo>
                <a:lnTo>
                  <a:pt x="69634" y="0"/>
                </a:lnTo>
                <a:lnTo>
                  <a:pt x="69634" y="263156"/>
                </a:lnTo>
                <a:lnTo>
                  <a:pt x="0" y="26315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35906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675" y="0"/>
                </a:moveTo>
                <a:lnTo>
                  <a:pt x="173207" y="9694"/>
                </a:lnTo>
                <a:lnTo>
                  <a:pt x="213347" y="38773"/>
                </a:lnTo>
                <a:lnTo>
                  <a:pt x="238445" y="87872"/>
                </a:lnTo>
                <a:lnTo>
                  <a:pt x="245808" y="157594"/>
                </a:lnTo>
                <a:lnTo>
                  <a:pt x="71361" y="157594"/>
                </a:lnTo>
                <a:lnTo>
                  <a:pt x="72694" y="172222"/>
                </a:lnTo>
                <a:lnTo>
                  <a:pt x="96765" y="213325"/>
                </a:lnTo>
                <a:lnTo>
                  <a:pt x="128358" y="223012"/>
                </a:lnTo>
                <a:lnTo>
                  <a:pt x="136207" y="222454"/>
                </a:lnTo>
                <a:lnTo>
                  <a:pt x="169524" y="194583"/>
                </a:lnTo>
                <a:lnTo>
                  <a:pt x="172720" y="185356"/>
                </a:lnTo>
                <a:lnTo>
                  <a:pt x="242100" y="197002"/>
                </a:lnTo>
                <a:lnTo>
                  <a:pt x="213310" y="243993"/>
                </a:lnTo>
                <a:lnTo>
                  <a:pt x="167357" y="270067"/>
                </a:lnTo>
                <a:lnTo>
                  <a:pt x="127609" y="275056"/>
                </a:lnTo>
                <a:lnTo>
                  <a:pt x="95522" y="272253"/>
                </a:lnTo>
                <a:lnTo>
                  <a:pt x="44729" y="249826"/>
                </a:lnTo>
                <a:lnTo>
                  <a:pt x="14637" y="211059"/>
                </a:lnTo>
                <a:lnTo>
                  <a:pt x="1626" y="165715"/>
                </a:lnTo>
                <a:lnTo>
                  <a:pt x="0" y="139509"/>
                </a:lnTo>
                <a:lnTo>
                  <a:pt x="2136" y="108572"/>
                </a:lnTo>
                <a:lnTo>
                  <a:pt x="19229" y="57338"/>
                </a:lnTo>
                <a:lnTo>
                  <a:pt x="52422" y="20836"/>
                </a:lnTo>
                <a:lnTo>
                  <a:pt x="95662" y="2314"/>
                </a:lnTo>
                <a:lnTo>
                  <a:pt x="1206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249749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434" y="0"/>
                </a:moveTo>
                <a:lnTo>
                  <a:pt x="167517" y="4398"/>
                </a:lnTo>
                <a:lnTo>
                  <a:pt x="212829" y="27443"/>
                </a:lnTo>
                <a:lnTo>
                  <a:pt x="236893" y="69634"/>
                </a:lnTo>
                <a:lnTo>
                  <a:pt x="171234" y="81775"/>
                </a:lnTo>
                <a:lnTo>
                  <a:pt x="168655" y="74538"/>
                </a:lnTo>
                <a:lnTo>
                  <a:pt x="165130" y="68202"/>
                </a:lnTo>
                <a:lnTo>
                  <a:pt x="121665" y="50050"/>
                </a:lnTo>
                <a:lnTo>
                  <a:pt x="108893" y="50531"/>
                </a:lnTo>
                <a:lnTo>
                  <a:pt x="74345" y="66078"/>
                </a:lnTo>
                <a:lnTo>
                  <a:pt x="74345" y="71856"/>
                </a:lnTo>
                <a:lnTo>
                  <a:pt x="74345" y="76809"/>
                </a:lnTo>
                <a:lnTo>
                  <a:pt x="121402" y="98110"/>
                </a:lnTo>
                <a:lnTo>
                  <a:pt x="146329" y="104076"/>
                </a:lnTo>
                <a:lnTo>
                  <a:pt x="172044" y="110748"/>
                </a:lnTo>
                <a:lnTo>
                  <a:pt x="210887" y="126236"/>
                </a:lnTo>
                <a:lnTo>
                  <a:pt x="240366" y="157289"/>
                </a:lnTo>
                <a:lnTo>
                  <a:pt x="245821" y="186842"/>
                </a:lnTo>
                <a:lnTo>
                  <a:pt x="243930" y="204294"/>
                </a:lnTo>
                <a:lnTo>
                  <a:pt x="215582" y="249034"/>
                </a:lnTo>
                <a:lnTo>
                  <a:pt x="178103" y="268551"/>
                </a:lnTo>
                <a:lnTo>
                  <a:pt x="126136" y="275056"/>
                </a:lnTo>
                <a:lnTo>
                  <a:pt x="100649" y="273692"/>
                </a:lnTo>
                <a:lnTo>
                  <a:pt x="58086" y="262787"/>
                </a:lnTo>
                <a:lnTo>
                  <a:pt x="15084" y="227541"/>
                </a:lnTo>
                <a:lnTo>
                  <a:pt x="0" y="194030"/>
                </a:lnTo>
                <a:lnTo>
                  <a:pt x="69875" y="183362"/>
                </a:lnTo>
                <a:lnTo>
                  <a:pt x="72683" y="192913"/>
                </a:lnTo>
                <a:lnTo>
                  <a:pt x="76633" y="201241"/>
                </a:lnTo>
                <a:lnTo>
                  <a:pt x="114549" y="224094"/>
                </a:lnTo>
                <a:lnTo>
                  <a:pt x="126136" y="224751"/>
                </a:lnTo>
                <a:lnTo>
                  <a:pt x="138805" y="224132"/>
                </a:lnTo>
                <a:lnTo>
                  <a:pt x="175945" y="204012"/>
                </a:lnTo>
                <a:lnTo>
                  <a:pt x="175945" y="196253"/>
                </a:lnTo>
                <a:lnTo>
                  <a:pt x="175945" y="190969"/>
                </a:lnTo>
                <a:lnTo>
                  <a:pt x="147688" y="173951"/>
                </a:lnTo>
                <a:lnTo>
                  <a:pt x="109416" y="164857"/>
                </a:lnTo>
                <a:lnTo>
                  <a:pt x="56019" y="147884"/>
                </a:lnTo>
                <a:lnTo>
                  <a:pt x="17473" y="114542"/>
                </a:lnTo>
                <a:lnTo>
                  <a:pt x="9664" y="80784"/>
                </a:lnTo>
                <a:lnTo>
                  <a:pt x="11353" y="64368"/>
                </a:lnTo>
                <a:lnTo>
                  <a:pt x="36677" y="23291"/>
                </a:lnTo>
                <a:lnTo>
                  <a:pt x="71121" y="5821"/>
                </a:lnTo>
                <a:lnTo>
                  <a:pt x="93918" y="1455"/>
                </a:lnTo>
                <a:lnTo>
                  <a:pt x="12043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073194" y="378592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5" h="269240">
                <a:moveTo>
                  <a:pt x="124637" y="0"/>
                </a:moveTo>
                <a:lnTo>
                  <a:pt x="136425" y="821"/>
                </a:lnTo>
                <a:lnTo>
                  <a:pt x="147994" y="3284"/>
                </a:lnTo>
                <a:lnTo>
                  <a:pt x="159347" y="7388"/>
                </a:lnTo>
                <a:lnTo>
                  <a:pt x="170484" y="13131"/>
                </a:lnTo>
                <a:lnTo>
                  <a:pt x="148920" y="73837"/>
                </a:lnTo>
                <a:lnTo>
                  <a:pt x="140281" y="68853"/>
                </a:lnTo>
                <a:lnTo>
                  <a:pt x="131949" y="65293"/>
                </a:lnTo>
                <a:lnTo>
                  <a:pt x="123927" y="63157"/>
                </a:lnTo>
                <a:lnTo>
                  <a:pt x="116217" y="62445"/>
                </a:lnTo>
                <a:lnTo>
                  <a:pt x="109183" y="62948"/>
                </a:lnTo>
                <a:lnTo>
                  <a:pt x="78634" y="89898"/>
                </a:lnTo>
                <a:lnTo>
                  <a:pt x="71078" y="132200"/>
                </a:lnTo>
                <a:lnTo>
                  <a:pt x="69621" y="187833"/>
                </a:lnTo>
                <a:lnTo>
                  <a:pt x="69621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3357"/>
                </a:lnTo>
                <a:lnTo>
                  <a:pt x="72764" y="31235"/>
                </a:lnTo>
                <a:lnTo>
                  <a:pt x="101381" y="4736"/>
                </a:lnTo>
                <a:lnTo>
                  <a:pt x="116439" y="526"/>
                </a:lnTo>
                <a:lnTo>
                  <a:pt x="124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441318" y="378592"/>
            <a:ext cx="271780" cy="275590"/>
          </a:xfrm>
          <a:custGeom>
            <a:avLst/>
            <a:gdLst/>
            <a:ahLst/>
            <a:cxnLst/>
            <a:rect l="l" t="t" r="r" b="b"/>
            <a:pathLst>
              <a:path w="271779" h="275590">
                <a:moveTo>
                  <a:pt x="135534" y="0"/>
                </a:moveTo>
                <a:lnTo>
                  <a:pt x="189866" y="9694"/>
                </a:lnTo>
                <a:lnTo>
                  <a:pt x="233426" y="38773"/>
                </a:lnTo>
                <a:lnTo>
                  <a:pt x="262040" y="82665"/>
                </a:lnTo>
                <a:lnTo>
                  <a:pt x="271576" y="136779"/>
                </a:lnTo>
                <a:lnTo>
                  <a:pt x="269169" y="165361"/>
                </a:lnTo>
                <a:lnTo>
                  <a:pt x="249904" y="214858"/>
                </a:lnTo>
                <a:lnTo>
                  <a:pt x="212535" y="252960"/>
                </a:lnTo>
                <a:lnTo>
                  <a:pt x="164025" y="272601"/>
                </a:lnTo>
                <a:lnTo>
                  <a:pt x="136029" y="275056"/>
                </a:lnTo>
                <a:lnTo>
                  <a:pt x="118151" y="274034"/>
                </a:lnTo>
                <a:lnTo>
                  <a:pt x="67017" y="258699"/>
                </a:lnTo>
                <a:lnTo>
                  <a:pt x="26623" y="225598"/>
                </a:lnTo>
                <a:lnTo>
                  <a:pt x="4270" y="175720"/>
                </a:lnTo>
                <a:lnTo>
                  <a:pt x="0" y="133807"/>
                </a:lnTo>
                <a:lnTo>
                  <a:pt x="1067" y="116600"/>
                </a:lnTo>
                <a:lnTo>
                  <a:pt x="17094" y="66649"/>
                </a:lnTo>
                <a:lnTo>
                  <a:pt x="50751" y="26605"/>
                </a:lnTo>
                <a:lnTo>
                  <a:pt x="98709" y="4275"/>
                </a:lnTo>
                <a:lnTo>
                  <a:pt x="135534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747314" y="378592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5" h="269240">
                <a:moveTo>
                  <a:pt x="124637" y="0"/>
                </a:moveTo>
                <a:lnTo>
                  <a:pt x="136425" y="821"/>
                </a:lnTo>
                <a:lnTo>
                  <a:pt x="147994" y="3284"/>
                </a:lnTo>
                <a:lnTo>
                  <a:pt x="159347" y="7388"/>
                </a:lnTo>
                <a:lnTo>
                  <a:pt x="170484" y="13131"/>
                </a:lnTo>
                <a:lnTo>
                  <a:pt x="148920" y="73837"/>
                </a:lnTo>
                <a:lnTo>
                  <a:pt x="140281" y="68853"/>
                </a:lnTo>
                <a:lnTo>
                  <a:pt x="131949" y="65293"/>
                </a:lnTo>
                <a:lnTo>
                  <a:pt x="123927" y="63157"/>
                </a:lnTo>
                <a:lnTo>
                  <a:pt x="116217" y="62445"/>
                </a:lnTo>
                <a:lnTo>
                  <a:pt x="109183" y="62948"/>
                </a:lnTo>
                <a:lnTo>
                  <a:pt x="78634" y="89898"/>
                </a:lnTo>
                <a:lnTo>
                  <a:pt x="71078" y="132200"/>
                </a:lnTo>
                <a:lnTo>
                  <a:pt x="69621" y="187833"/>
                </a:lnTo>
                <a:lnTo>
                  <a:pt x="69621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3357"/>
                </a:lnTo>
                <a:lnTo>
                  <a:pt x="72762" y="31235"/>
                </a:lnTo>
                <a:lnTo>
                  <a:pt x="101381" y="4736"/>
                </a:lnTo>
                <a:lnTo>
                  <a:pt x="116439" y="526"/>
                </a:lnTo>
                <a:lnTo>
                  <a:pt x="124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448026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675" y="0"/>
                </a:moveTo>
                <a:lnTo>
                  <a:pt x="173207" y="9694"/>
                </a:lnTo>
                <a:lnTo>
                  <a:pt x="213347" y="38773"/>
                </a:lnTo>
                <a:lnTo>
                  <a:pt x="238440" y="87872"/>
                </a:lnTo>
                <a:lnTo>
                  <a:pt x="245808" y="157594"/>
                </a:lnTo>
                <a:lnTo>
                  <a:pt x="71361" y="157594"/>
                </a:lnTo>
                <a:lnTo>
                  <a:pt x="72694" y="172222"/>
                </a:lnTo>
                <a:lnTo>
                  <a:pt x="96765" y="213325"/>
                </a:lnTo>
                <a:lnTo>
                  <a:pt x="128358" y="223012"/>
                </a:lnTo>
                <a:lnTo>
                  <a:pt x="136207" y="222454"/>
                </a:lnTo>
                <a:lnTo>
                  <a:pt x="169518" y="194583"/>
                </a:lnTo>
                <a:lnTo>
                  <a:pt x="172707" y="185356"/>
                </a:lnTo>
                <a:lnTo>
                  <a:pt x="242100" y="197002"/>
                </a:lnTo>
                <a:lnTo>
                  <a:pt x="213310" y="243993"/>
                </a:lnTo>
                <a:lnTo>
                  <a:pt x="167357" y="270067"/>
                </a:lnTo>
                <a:lnTo>
                  <a:pt x="127609" y="275056"/>
                </a:lnTo>
                <a:lnTo>
                  <a:pt x="95522" y="272253"/>
                </a:lnTo>
                <a:lnTo>
                  <a:pt x="44729" y="249826"/>
                </a:lnTo>
                <a:lnTo>
                  <a:pt x="14637" y="211059"/>
                </a:lnTo>
                <a:lnTo>
                  <a:pt x="1626" y="165715"/>
                </a:lnTo>
                <a:lnTo>
                  <a:pt x="0" y="139509"/>
                </a:lnTo>
                <a:lnTo>
                  <a:pt x="2136" y="108572"/>
                </a:lnTo>
                <a:lnTo>
                  <a:pt x="19229" y="57338"/>
                </a:lnTo>
                <a:lnTo>
                  <a:pt x="52422" y="20836"/>
                </a:lnTo>
                <a:lnTo>
                  <a:pt x="95662" y="2314"/>
                </a:lnTo>
                <a:lnTo>
                  <a:pt x="1206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158478" y="378592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96" y="0"/>
                </a:moveTo>
                <a:lnTo>
                  <a:pt x="193522" y="8293"/>
                </a:lnTo>
                <a:lnTo>
                  <a:pt x="226919" y="36146"/>
                </a:lnTo>
                <a:lnTo>
                  <a:pt x="238904" y="78614"/>
                </a:lnTo>
                <a:lnTo>
                  <a:pt x="239864" y="105562"/>
                </a:lnTo>
                <a:lnTo>
                  <a:pt x="239864" y="269113"/>
                </a:lnTo>
                <a:lnTo>
                  <a:pt x="170230" y="269113"/>
                </a:lnTo>
                <a:lnTo>
                  <a:pt x="170230" y="134797"/>
                </a:lnTo>
                <a:lnTo>
                  <a:pt x="169952" y="115371"/>
                </a:lnTo>
                <a:lnTo>
                  <a:pt x="162801" y="71323"/>
                </a:lnTo>
                <a:lnTo>
                  <a:pt x="136537" y="53276"/>
                </a:lnTo>
                <a:lnTo>
                  <a:pt x="127114" y="53276"/>
                </a:lnTo>
                <a:lnTo>
                  <a:pt x="88035" y="68545"/>
                </a:lnTo>
                <a:lnTo>
                  <a:pt x="70961" y="112745"/>
                </a:lnTo>
                <a:lnTo>
                  <a:pt x="69634" y="149910"/>
                </a:lnTo>
                <a:lnTo>
                  <a:pt x="69634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4602"/>
                </a:lnTo>
                <a:lnTo>
                  <a:pt x="83006" y="25090"/>
                </a:lnTo>
                <a:lnTo>
                  <a:pt x="103574" y="11152"/>
                </a:lnTo>
                <a:lnTo>
                  <a:pt x="126372" y="2788"/>
                </a:lnTo>
                <a:lnTo>
                  <a:pt x="1513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849106" y="378592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96" y="0"/>
                </a:moveTo>
                <a:lnTo>
                  <a:pt x="193522" y="8293"/>
                </a:lnTo>
                <a:lnTo>
                  <a:pt x="226919" y="36146"/>
                </a:lnTo>
                <a:lnTo>
                  <a:pt x="238904" y="78614"/>
                </a:lnTo>
                <a:lnTo>
                  <a:pt x="239864" y="105562"/>
                </a:lnTo>
                <a:lnTo>
                  <a:pt x="239864" y="269113"/>
                </a:lnTo>
                <a:lnTo>
                  <a:pt x="170230" y="269113"/>
                </a:lnTo>
                <a:lnTo>
                  <a:pt x="170230" y="134797"/>
                </a:lnTo>
                <a:lnTo>
                  <a:pt x="169952" y="115371"/>
                </a:lnTo>
                <a:lnTo>
                  <a:pt x="162801" y="71323"/>
                </a:lnTo>
                <a:lnTo>
                  <a:pt x="136537" y="53276"/>
                </a:lnTo>
                <a:lnTo>
                  <a:pt x="127114" y="53276"/>
                </a:lnTo>
                <a:lnTo>
                  <a:pt x="88035" y="68545"/>
                </a:lnTo>
                <a:lnTo>
                  <a:pt x="70961" y="112745"/>
                </a:lnTo>
                <a:lnTo>
                  <a:pt x="69634" y="149910"/>
                </a:lnTo>
                <a:lnTo>
                  <a:pt x="69634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4602"/>
                </a:lnTo>
                <a:lnTo>
                  <a:pt x="83006" y="25090"/>
                </a:lnTo>
                <a:lnTo>
                  <a:pt x="103574" y="11152"/>
                </a:lnTo>
                <a:lnTo>
                  <a:pt x="126372" y="2788"/>
                </a:lnTo>
                <a:lnTo>
                  <a:pt x="1513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802690" y="378592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4" h="269240">
                <a:moveTo>
                  <a:pt x="124637" y="0"/>
                </a:moveTo>
                <a:lnTo>
                  <a:pt x="136425" y="821"/>
                </a:lnTo>
                <a:lnTo>
                  <a:pt x="147994" y="3284"/>
                </a:lnTo>
                <a:lnTo>
                  <a:pt x="159347" y="7388"/>
                </a:lnTo>
                <a:lnTo>
                  <a:pt x="170484" y="13131"/>
                </a:lnTo>
                <a:lnTo>
                  <a:pt x="148920" y="73837"/>
                </a:lnTo>
                <a:lnTo>
                  <a:pt x="140281" y="68853"/>
                </a:lnTo>
                <a:lnTo>
                  <a:pt x="131949" y="65293"/>
                </a:lnTo>
                <a:lnTo>
                  <a:pt x="123927" y="63157"/>
                </a:lnTo>
                <a:lnTo>
                  <a:pt x="116217" y="62445"/>
                </a:lnTo>
                <a:lnTo>
                  <a:pt x="109183" y="62948"/>
                </a:lnTo>
                <a:lnTo>
                  <a:pt x="78634" y="89898"/>
                </a:lnTo>
                <a:lnTo>
                  <a:pt x="71078" y="132200"/>
                </a:lnTo>
                <a:lnTo>
                  <a:pt x="69621" y="187833"/>
                </a:lnTo>
                <a:lnTo>
                  <a:pt x="69621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3357"/>
                </a:lnTo>
                <a:lnTo>
                  <a:pt x="72762" y="31235"/>
                </a:lnTo>
                <a:lnTo>
                  <a:pt x="101379" y="4736"/>
                </a:lnTo>
                <a:lnTo>
                  <a:pt x="116434" y="526"/>
                </a:lnTo>
                <a:lnTo>
                  <a:pt x="124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480186" y="378592"/>
            <a:ext cx="271780" cy="275590"/>
          </a:xfrm>
          <a:custGeom>
            <a:avLst/>
            <a:gdLst/>
            <a:ahLst/>
            <a:cxnLst/>
            <a:rect l="l" t="t" r="r" b="b"/>
            <a:pathLst>
              <a:path w="271779" h="275590">
                <a:moveTo>
                  <a:pt x="135534" y="0"/>
                </a:moveTo>
                <a:lnTo>
                  <a:pt x="189866" y="9694"/>
                </a:lnTo>
                <a:lnTo>
                  <a:pt x="233425" y="38773"/>
                </a:lnTo>
                <a:lnTo>
                  <a:pt x="262040" y="82665"/>
                </a:lnTo>
                <a:lnTo>
                  <a:pt x="271576" y="136779"/>
                </a:lnTo>
                <a:lnTo>
                  <a:pt x="269169" y="165361"/>
                </a:lnTo>
                <a:lnTo>
                  <a:pt x="249904" y="214858"/>
                </a:lnTo>
                <a:lnTo>
                  <a:pt x="212535" y="252960"/>
                </a:lnTo>
                <a:lnTo>
                  <a:pt x="164025" y="272601"/>
                </a:lnTo>
                <a:lnTo>
                  <a:pt x="136029" y="275056"/>
                </a:lnTo>
                <a:lnTo>
                  <a:pt x="118151" y="274034"/>
                </a:lnTo>
                <a:lnTo>
                  <a:pt x="67017" y="258699"/>
                </a:lnTo>
                <a:lnTo>
                  <a:pt x="26623" y="225598"/>
                </a:lnTo>
                <a:lnTo>
                  <a:pt x="4270" y="175720"/>
                </a:lnTo>
                <a:lnTo>
                  <a:pt x="0" y="133807"/>
                </a:lnTo>
                <a:lnTo>
                  <a:pt x="1067" y="116600"/>
                </a:lnTo>
                <a:lnTo>
                  <a:pt x="17094" y="66649"/>
                </a:lnTo>
                <a:lnTo>
                  <a:pt x="50751" y="26605"/>
                </a:lnTo>
                <a:lnTo>
                  <a:pt x="98709" y="4275"/>
                </a:lnTo>
                <a:lnTo>
                  <a:pt x="13553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044691" y="378592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96" y="0"/>
                </a:moveTo>
                <a:lnTo>
                  <a:pt x="193522" y="8293"/>
                </a:lnTo>
                <a:lnTo>
                  <a:pt x="226919" y="36146"/>
                </a:lnTo>
                <a:lnTo>
                  <a:pt x="238904" y="78614"/>
                </a:lnTo>
                <a:lnTo>
                  <a:pt x="239864" y="105562"/>
                </a:lnTo>
                <a:lnTo>
                  <a:pt x="239864" y="269113"/>
                </a:lnTo>
                <a:lnTo>
                  <a:pt x="170230" y="269113"/>
                </a:lnTo>
                <a:lnTo>
                  <a:pt x="170230" y="134797"/>
                </a:lnTo>
                <a:lnTo>
                  <a:pt x="169952" y="115371"/>
                </a:lnTo>
                <a:lnTo>
                  <a:pt x="162801" y="71323"/>
                </a:lnTo>
                <a:lnTo>
                  <a:pt x="136537" y="53276"/>
                </a:lnTo>
                <a:lnTo>
                  <a:pt x="127114" y="53276"/>
                </a:lnTo>
                <a:lnTo>
                  <a:pt x="88035" y="68545"/>
                </a:lnTo>
                <a:lnTo>
                  <a:pt x="70961" y="112745"/>
                </a:lnTo>
                <a:lnTo>
                  <a:pt x="69634" y="149910"/>
                </a:lnTo>
                <a:lnTo>
                  <a:pt x="69634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4602"/>
                </a:lnTo>
                <a:lnTo>
                  <a:pt x="83006" y="25090"/>
                </a:lnTo>
                <a:lnTo>
                  <a:pt x="103574" y="11152"/>
                </a:lnTo>
                <a:lnTo>
                  <a:pt x="126372" y="2788"/>
                </a:lnTo>
                <a:lnTo>
                  <a:pt x="1513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742926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675" y="0"/>
                </a:moveTo>
                <a:lnTo>
                  <a:pt x="173207" y="9694"/>
                </a:lnTo>
                <a:lnTo>
                  <a:pt x="213347" y="38773"/>
                </a:lnTo>
                <a:lnTo>
                  <a:pt x="238440" y="87872"/>
                </a:lnTo>
                <a:lnTo>
                  <a:pt x="245808" y="157594"/>
                </a:lnTo>
                <a:lnTo>
                  <a:pt x="71361" y="157594"/>
                </a:lnTo>
                <a:lnTo>
                  <a:pt x="72694" y="172222"/>
                </a:lnTo>
                <a:lnTo>
                  <a:pt x="96765" y="213325"/>
                </a:lnTo>
                <a:lnTo>
                  <a:pt x="128358" y="223012"/>
                </a:lnTo>
                <a:lnTo>
                  <a:pt x="136207" y="222454"/>
                </a:lnTo>
                <a:lnTo>
                  <a:pt x="169518" y="194583"/>
                </a:lnTo>
                <a:lnTo>
                  <a:pt x="172707" y="185356"/>
                </a:lnTo>
                <a:lnTo>
                  <a:pt x="242100" y="197002"/>
                </a:lnTo>
                <a:lnTo>
                  <a:pt x="213310" y="243993"/>
                </a:lnTo>
                <a:lnTo>
                  <a:pt x="167357" y="270067"/>
                </a:lnTo>
                <a:lnTo>
                  <a:pt x="127609" y="275056"/>
                </a:lnTo>
                <a:lnTo>
                  <a:pt x="95522" y="272253"/>
                </a:lnTo>
                <a:lnTo>
                  <a:pt x="44729" y="249826"/>
                </a:lnTo>
                <a:lnTo>
                  <a:pt x="14637" y="211059"/>
                </a:lnTo>
                <a:lnTo>
                  <a:pt x="1626" y="165715"/>
                </a:lnTo>
                <a:lnTo>
                  <a:pt x="0" y="139509"/>
                </a:lnTo>
                <a:lnTo>
                  <a:pt x="2136" y="108572"/>
                </a:lnTo>
                <a:lnTo>
                  <a:pt x="19229" y="57338"/>
                </a:lnTo>
                <a:lnTo>
                  <a:pt x="52422" y="20836"/>
                </a:lnTo>
                <a:lnTo>
                  <a:pt x="95662" y="2314"/>
                </a:lnTo>
                <a:lnTo>
                  <a:pt x="1206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354558" y="284421"/>
            <a:ext cx="69850" cy="64769"/>
          </a:xfrm>
          <a:custGeom>
            <a:avLst/>
            <a:gdLst/>
            <a:ahLst/>
            <a:cxnLst/>
            <a:rect l="l" t="t" r="r" b="b"/>
            <a:pathLst>
              <a:path w="69850" h="64770">
                <a:moveTo>
                  <a:pt x="0" y="0"/>
                </a:moveTo>
                <a:lnTo>
                  <a:pt x="69634" y="0"/>
                </a:lnTo>
                <a:lnTo>
                  <a:pt x="69634" y="64427"/>
                </a:lnTo>
                <a:lnTo>
                  <a:pt x="0" y="6442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079267" y="278236"/>
            <a:ext cx="316865" cy="375920"/>
          </a:xfrm>
          <a:custGeom>
            <a:avLst/>
            <a:gdLst/>
            <a:ahLst/>
            <a:cxnLst/>
            <a:rect l="l" t="t" r="r" b="b"/>
            <a:pathLst>
              <a:path w="316865" h="375920">
                <a:moveTo>
                  <a:pt x="169989" y="0"/>
                </a:moveTo>
                <a:lnTo>
                  <a:pt x="230393" y="9848"/>
                </a:lnTo>
                <a:lnTo>
                  <a:pt x="278282" y="39395"/>
                </a:lnTo>
                <a:lnTo>
                  <a:pt x="308482" y="85765"/>
                </a:lnTo>
                <a:lnTo>
                  <a:pt x="315455" y="106298"/>
                </a:lnTo>
                <a:lnTo>
                  <a:pt x="242849" y="123647"/>
                </a:lnTo>
                <a:lnTo>
                  <a:pt x="238748" y="110264"/>
                </a:lnTo>
                <a:lnTo>
                  <a:pt x="232902" y="98369"/>
                </a:lnTo>
                <a:lnTo>
                  <a:pt x="205191" y="71886"/>
                </a:lnTo>
                <a:lnTo>
                  <a:pt x="166281" y="62687"/>
                </a:lnTo>
                <a:lnTo>
                  <a:pt x="147033" y="64499"/>
                </a:lnTo>
                <a:lnTo>
                  <a:pt x="100736" y="91681"/>
                </a:lnTo>
                <a:lnTo>
                  <a:pt x="81865" y="129657"/>
                </a:lnTo>
                <a:lnTo>
                  <a:pt x="75577" y="185597"/>
                </a:lnTo>
                <a:lnTo>
                  <a:pt x="77127" y="217563"/>
                </a:lnTo>
                <a:lnTo>
                  <a:pt x="89518" y="266625"/>
                </a:lnTo>
                <a:lnTo>
                  <a:pt x="113676" y="296512"/>
                </a:lnTo>
                <a:lnTo>
                  <a:pt x="164795" y="312966"/>
                </a:lnTo>
                <a:lnTo>
                  <a:pt x="178898" y="311804"/>
                </a:lnTo>
                <a:lnTo>
                  <a:pt x="215087" y="294385"/>
                </a:lnTo>
                <a:lnTo>
                  <a:pt x="239999" y="254516"/>
                </a:lnTo>
                <a:lnTo>
                  <a:pt x="245325" y="235902"/>
                </a:lnTo>
                <a:lnTo>
                  <a:pt x="316445" y="258444"/>
                </a:lnTo>
                <a:lnTo>
                  <a:pt x="294668" y="310268"/>
                </a:lnTo>
                <a:lnTo>
                  <a:pt x="262051" y="346786"/>
                </a:lnTo>
                <a:lnTo>
                  <a:pt x="218901" y="368439"/>
                </a:lnTo>
                <a:lnTo>
                  <a:pt x="165531" y="375653"/>
                </a:lnTo>
                <a:lnTo>
                  <a:pt x="130965" y="372564"/>
                </a:lnTo>
                <a:lnTo>
                  <a:pt x="71491" y="347851"/>
                </a:lnTo>
                <a:lnTo>
                  <a:pt x="26205" y="299238"/>
                </a:lnTo>
                <a:lnTo>
                  <a:pt x="2912" y="231648"/>
                </a:lnTo>
                <a:lnTo>
                  <a:pt x="0" y="191046"/>
                </a:lnTo>
                <a:lnTo>
                  <a:pt x="2926" y="148231"/>
                </a:lnTo>
                <a:lnTo>
                  <a:pt x="11707" y="110482"/>
                </a:lnTo>
                <a:lnTo>
                  <a:pt x="46837" y="50177"/>
                </a:lnTo>
                <a:lnTo>
                  <a:pt x="101041" y="12544"/>
                </a:lnTo>
                <a:lnTo>
                  <a:pt x="133673" y="3136"/>
                </a:lnTo>
                <a:lnTo>
                  <a:pt x="16998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133373" y="278236"/>
            <a:ext cx="339725" cy="375920"/>
          </a:xfrm>
          <a:custGeom>
            <a:avLst/>
            <a:gdLst/>
            <a:ahLst/>
            <a:cxnLst/>
            <a:rect l="l" t="t" r="r" b="b"/>
            <a:pathLst>
              <a:path w="339725" h="375920">
                <a:moveTo>
                  <a:pt x="180390" y="0"/>
                </a:moveTo>
                <a:lnTo>
                  <a:pt x="240636" y="7089"/>
                </a:lnTo>
                <a:lnTo>
                  <a:pt x="286080" y="28371"/>
                </a:lnTo>
                <a:lnTo>
                  <a:pt x="317334" y="62163"/>
                </a:lnTo>
                <a:lnTo>
                  <a:pt x="335025" y="106794"/>
                </a:lnTo>
                <a:lnTo>
                  <a:pt x="262166" y="120421"/>
                </a:lnTo>
                <a:lnTo>
                  <a:pt x="257482" y="107745"/>
                </a:lnTo>
                <a:lnTo>
                  <a:pt x="251109" y="96481"/>
                </a:lnTo>
                <a:lnTo>
                  <a:pt x="222047" y="71404"/>
                </a:lnTo>
                <a:lnTo>
                  <a:pt x="180390" y="62687"/>
                </a:lnTo>
                <a:lnTo>
                  <a:pt x="157588" y="64592"/>
                </a:lnTo>
                <a:lnTo>
                  <a:pt x="119365" y="79832"/>
                </a:lnTo>
                <a:lnTo>
                  <a:pt x="91538" y="110250"/>
                </a:lnTo>
                <a:lnTo>
                  <a:pt x="77351" y="155474"/>
                </a:lnTo>
                <a:lnTo>
                  <a:pt x="75577" y="183616"/>
                </a:lnTo>
                <a:lnTo>
                  <a:pt x="77373" y="213932"/>
                </a:lnTo>
                <a:lnTo>
                  <a:pt x="91742" y="262438"/>
                </a:lnTo>
                <a:lnTo>
                  <a:pt x="119805" y="294776"/>
                </a:lnTo>
                <a:lnTo>
                  <a:pt x="157472" y="310944"/>
                </a:lnTo>
                <a:lnTo>
                  <a:pt x="179654" y="312966"/>
                </a:lnTo>
                <a:lnTo>
                  <a:pt x="191179" y="312399"/>
                </a:lnTo>
                <a:lnTo>
                  <a:pt x="237042" y="299159"/>
                </a:lnTo>
                <a:lnTo>
                  <a:pt x="265633" y="281990"/>
                </a:lnTo>
                <a:lnTo>
                  <a:pt x="265633" y="235902"/>
                </a:lnTo>
                <a:lnTo>
                  <a:pt x="181635" y="235902"/>
                </a:lnTo>
                <a:lnTo>
                  <a:pt x="181635" y="174688"/>
                </a:lnTo>
                <a:lnTo>
                  <a:pt x="339724" y="174688"/>
                </a:lnTo>
                <a:lnTo>
                  <a:pt x="339724" y="319404"/>
                </a:lnTo>
                <a:lnTo>
                  <a:pt x="293524" y="349865"/>
                </a:lnTo>
                <a:lnTo>
                  <a:pt x="251009" y="366111"/>
                </a:lnTo>
                <a:lnTo>
                  <a:pt x="206713" y="374593"/>
                </a:lnTo>
                <a:lnTo>
                  <a:pt x="184353" y="375653"/>
                </a:lnTo>
                <a:lnTo>
                  <a:pt x="156775" y="374159"/>
                </a:lnTo>
                <a:lnTo>
                  <a:pt x="107093" y="362205"/>
                </a:lnTo>
                <a:lnTo>
                  <a:pt x="65119" y="338499"/>
                </a:lnTo>
                <a:lnTo>
                  <a:pt x="33278" y="304304"/>
                </a:lnTo>
                <a:lnTo>
                  <a:pt x="11985" y="260622"/>
                </a:lnTo>
                <a:lnTo>
                  <a:pt x="1331" y="212244"/>
                </a:lnTo>
                <a:lnTo>
                  <a:pt x="0" y="186588"/>
                </a:lnTo>
                <a:lnTo>
                  <a:pt x="1486" y="159003"/>
                </a:lnTo>
                <a:lnTo>
                  <a:pt x="13378" y="108578"/>
                </a:lnTo>
                <a:lnTo>
                  <a:pt x="37060" y="64965"/>
                </a:lnTo>
                <a:lnTo>
                  <a:pt x="71875" y="31141"/>
                </a:lnTo>
                <a:lnTo>
                  <a:pt x="111959" y="10169"/>
                </a:lnTo>
                <a:lnTo>
                  <a:pt x="155445" y="1129"/>
                </a:lnTo>
                <a:lnTo>
                  <a:pt x="18039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406820" y="278236"/>
            <a:ext cx="295910" cy="375920"/>
          </a:xfrm>
          <a:custGeom>
            <a:avLst/>
            <a:gdLst/>
            <a:ahLst/>
            <a:cxnLst/>
            <a:rect l="l" t="t" r="r" b="b"/>
            <a:pathLst>
              <a:path w="295910" h="375920">
                <a:moveTo>
                  <a:pt x="145707" y="0"/>
                </a:moveTo>
                <a:lnTo>
                  <a:pt x="205644" y="7494"/>
                </a:lnTo>
                <a:lnTo>
                  <a:pt x="248666" y="29971"/>
                </a:lnTo>
                <a:lnTo>
                  <a:pt x="275031" y="64976"/>
                </a:lnTo>
                <a:lnTo>
                  <a:pt x="284975" y="110020"/>
                </a:lnTo>
                <a:lnTo>
                  <a:pt x="211620" y="113233"/>
                </a:lnTo>
                <a:lnTo>
                  <a:pt x="208593" y="100222"/>
                </a:lnTo>
                <a:lnTo>
                  <a:pt x="204219" y="89174"/>
                </a:lnTo>
                <a:lnTo>
                  <a:pt x="172070" y="63773"/>
                </a:lnTo>
                <a:lnTo>
                  <a:pt x="144970" y="60705"/>
                </a:lnTo>
                <a:lnTo>
                  <a:pt x="129854" y="61527"/>
                </a:lnTo>
                <a:lnTo>
                  <a:pt x="87147" y="79451"/>
                </a:lnTo>
                <a:lnTo>
                  <a:pt x="83261" y="86969"/>
                </a:lnTo>
                <a:lnTo>
                  <a:pt x="83261" y="96392"/>
                </a:lnTo>
                <a:lnTo>
                  <a:pt x="83261" y="104978"/>
                </a:lnTo>
                <a:lnTo>
                  <a:pt x="117954" y="130338"/>
                </a:lnTo>
                <a:lnTo>
                  <a:pt x="161569" y="142722"/>
                </a:lnTo>
                <a:lnTo>
                  <a:pt x="186591" y="149099"/>
                </a:lnTo>
                <a:lnTo>
                  <a:pt x="208127" y="155582"/>
                </a:lnTo>
                <a:lnTo>
                  <a:pt x="252866" y="176244"/>
                </a:lnTo>
                <a:lnTo>
                  <a:pt x="280885" y="205790"/>
                </a:lnTo>
                <a:lnTo>
                  <a:pt x="294471" y="247119"/>
                </a:lnTo>
                <a:lnTo>
                  <a:pt x="295376" y="263651"/>
                </a:lnTo>
                <a:lnTo>
                  <a:pt x="294293" y="279015"/>
                </a:lnTo>
                <a:lnTo>
                  <a:pt x="278041" y="322135"/>
                </a:lnTo>
                <a:lnTo>
                  <a:pt x="243929" y="355144"/>
                </a:lnTo>
                <a:lnTo>
                  <a:pt x="193351" y="372592"/>
                </a:lnTo>
                <a:lnTo>
                  <a:pt x="149923" y="375907"/>
                </a:lnTo>
                <a:lnTo>
                  <a:pt x="117478" y="373916"/>
                </a:lnTo>
                <a:lnTo>
                  <a:pt x="64577" y="357996"/>
                </a:lnTo>
                <a:lnTo>
                  <a:pt x="27512" y="326323"/>
                </a:lnTo>
                <a:lnTo>
                  <a:pt x="5456" y="279917"/>
                </a:lnTo>
                <a:lnTo>
                  <a:pt x="0" y="251256"/>
                </a:lnTo>
                <a:lnTo>
                  <a:pt x="71374" y="244322"/>
                </a:lnTo>
                <a:lnTo>
                  <a:pt x="75422" y="261095"/>
                </a:lnTo>
                <a:lnTo>
                  <a:pt x="81127" y="275485"/>
                </a:lnTo>
                <a:lnTo>
                  <a:pt x="108219" y="304478"/>
                </a:lnTo>
                <a:lnTo>
                  <a:pt x="150672" y="313956"/>
                </a:lnTo>
                <a:lnTo>
                  <a:pt x="167296" y="313018"/>
                </a:lnTo>
                <a:lnTo>
                  <a:pt x="204063" y="298957"/>
                </a:lnTo>
                <a:lnTo>
                  <a:pt x="222034" y="263905"/>
                </a:lnTo>
                <a:lnTo>
                  <a:pt x="222034" y="255308"/>
                </a:lnTo>
                <a:lnTo>
                  <a:pt x="188087" y="226237"/>
                </a:lnTo>
                <a:lnTo>
                  <a:pt x="150219" y="215640"/>
                </a:lnTo>
                <a:lnTo>
                  <a:pt x="129362" y="210375"/>
                </a:lnTo>
                <a:lnTo>
                  <a:pt x="102071" y="202648"/>
                </a:lnTo>
                <a:lnTo>
                  <a:pt x="60685" y="184681"/>
                </a:lnTo>
                <a:lnTo>
                  <a:pt x="31961" y="158633"/>
                </a:lnTo>
                <a:lnTo>
                  <a:pt x="15235" y="122081"/>
                </a:lnTo>
                <a:lnTo>
                  <a:pt x="13144" y="101345"/>
                </a:lnTo>
                <a:lnTo>
                  <a:pt x="14127" y="87692"/>
                </a:lnTo>
                <a:lnTo>
                  <a:pt x="28879" y="49428"/>
                </a:lnTo>
                <a:lnTo>
                  <a:pt x="60283" y="19672"/>
                </a:lnTo>
                <a:lnTo>
                  <a:pt x="106900" y="3155"/>
                </a:lnTo>
                <a:lnTo>
                  <a:pt x="125537" y="788"/>
                </a:lnTo>
                <a:lnTo>
                  <a:pt x="1457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867643" y="152400"/>
            <a:ext cx="1117090" cy="8381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560" y="1404491"/>
            <a:ext cx="562355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0420" y="1954655"/>
            <a:ext cx="7005955" cy="4610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7D0E-CC70-491B-9C82-15E48B3CE87E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38840" y="6472301"/>
            <a:ext cx="25527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mypubs.us.army.mil/doctrine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d.army.mil/AdminPubs/new_subscribe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d.army.mil/AdminPubs/new_subscribe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d.army.mil/AdminPubs/new_subscribe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rocv.army.m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1530" y="1699366"/>
            <a:ext cx="648843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 marR="5080" indent="-36449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alibri"/>
                <a:cs typeface="Calibri"/>
              </a:rPr>
              <a:t>SENIOR </a:t>
            </a:r>
            <a:r>
              <a:rPr sz="4800" spc="-10" dirty="0">
                <a:latin typeface="Calibri"/>
                <a:cs typeface="Calibri"/>
              </a:rPr>
              <a:t>GUNNER </a:t>
            </a:r>
            <a:r>
              <a:rPr sz="4800" spc="-20" dirty="0">
                <a:latin typeface="Calibri"/>
                <a:cs typeface="Calibri"/>
              </a:rPr>
              <a:t>COURSE  </a:t>
            </a:r>
            <a:r>
              <a:rPr sz="4800" spc="-15" dirty="0">
                <a:latin typeface="Calibri"/>
                <a:cs typeface="Calibri"/>
              </a:rPr>
              <a:t>STUDENT</a:t>
            </a:r>
            <a:r>
              <a:rPr sz="4800" spc="-5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READ-AHEAD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8659" y="3617976"/>
            <a:ext cx="3154679" cy="2083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11049000" y="6477000"/>
            <a:ext cx="255270" cy="228600"/>
          </a:xfrm>
        </p:spPr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1</a:t>
            </a:fld>
            <a:endParaRPr lang="en-US"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THREAT/FRIENDLY/THEATER-SPECIFIC </a:t>
            </a:r>
            <a:r>
              <a:rPr spc="-5" dirty="0"/>
              <a:t>VEHICLE  </a:t>
            </a:r>
            <a:r>
              <a:rPr spc="-15" dirty="0"/>
              <a:t>IDENTIFICATION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ACTION</a:t>
            </a:r>
          </a:p>
          <a:p>
            <a:pPr marL="12700">
              <a:lnSpc>
                <a:spcPts val="1315"/>
              </a:lnSpc>
              <a:spcBef>
                <a:spcPts val="10"/>
              </a:spcBef>
            </a:pPr>
            <a:r>
              <a:rPr sz="1100" b="0" dirty="0">
                <a:latin typeface="Times New Roman"/>
                <a:cs typeface="Times New Roman"/>
              </a:rPr>
              <a:t>Properly identify </a:t>
            </a:r>
            <a:r>
              <a:rPr sz="1100" b="0" spc="-5" dirty="0">
                <a:latin typeface="Times New Roman"/>
                <a:cs typeface="Times New Roman"/>
              </a:rPr>
              <a:t>threat/friendly/theater-specific</a:t>
            </a:r>
            <a:r>
              <a:rPr sz="1100" b="0" spc="-120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vehicles.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75"/>
              </a:lnSpc>
            </a:pPr>
            <a:r>
              <a:rPr spc="-5" dirty="0"/>
              <a:t>CONDITION</a:t>
            </a:r>
          </a:p>
          <a:p>
            <a:pPr marL="12700" marR="348615">
              <a:lnSpc>
                <a:spcPct val="100000"/>
              </a:lnSpc>
              <a:spcBef>
                <a:spcPts val="10"/>
              </a:spcBef>
            </a:pPr>
            <a:r>
              <a:rPr sz="1100" b="0" spc="-5" dirty="0">
                <a:latin typeface="Times New Roman"/>
                <a:cs typeface="Times New Roman"/>
              </a:rPr>
              <a:t>Given vehicles </a:t>
            </a:r>
            <a:r>
              <a:rPr sz="1100" b="0" dirty="0">
                <a:latin typeface="Times New Roman"/>
                <a:cs typeface="Times New Roman"/>
              </a:rPr>
              <a:t>from the </a:t>
            </a:r>
            <a:r>
              <a:rPr sz="1100" b="0" spc="-5" dirty="0">
                <a:latin typeface="Times New Roman"/>
                <a:cs typeface="Times New Roman"/>
              </a:rPr>
              <a:t>Recognition </a:t>
            </a:r>
            <a:r>
              <a:rPr sz="1100" b="0" dirty="0">
                <a:latin typeface="Times New Roman"/>
                <a:cs typeface="Times New Roman"/>
              </a:rPr>
              <a:t>of </a:t>
            </a:r>
            <a:r>
              <a:rPr sz="1100" b="0" spc="-5" dirty="0">
                <a:latin typeface="Times New Roman"/>
                <a:cs typeface="Times New Roman"/>
              </a:rPr>
              <a:t>Combat </a:t>
            </a:r>
            <a:r>
              <a:rPr sz="1100" b="0" dirty="0">
                <a:latin typeface="Times New Roman"/>
                <a:cs typeface="Times New Roman"/>
              </a:rPr>
              <a:t>Vehicles </a:t>
            </a:r>
            <a:r>
              <a:rPr sz="1100" b="0" spc="-5" dirty="0">
                <a:latin typeface="Times New Roman"/>
                <a:cs typeface="Times New Roman"/>
              </a:rPr>
              <a:t>(ROC-V) database, computer, projector, approved </a:t>
            </a:r>
            <a:r>
              <a:rPr sz="1100" b="0" dirty="0">
                <a:latin typeface="Times New Roman"/>
                <a:cs typeface="Times New Roman"/>
              </a:rPr>
              <a:t>slideshow  of</a:t>
            </a:r>
            <a:r>
              <a:rPr sz="1100" b="0" spc="-15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vehicles.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spc="-20" dirty="0"/>
              <a:t>STANDARD</a:t>
            </a:r>
          </a:p>
          <a:p>
            <a:pPr marL="12700" marR="691515">
              <a:lnSpc>
                <a:spcPct val="100000"/>
              </a:lnSpc>
              <a:spcBef>
                <a:spcPts val="15"/>
              </a:spcBef>
            </a:pPr>
            <a:r>
              <a:rPr sz="1100" b="0" dirty="0">
                <a:latin typeface="Times New Roman"/>
                <a:cs typeface="Times New Roman"/>
              </a:rPr>
              <a:t>Within </a:t>
            </a:r>
            <a:r>
              <a:rPr sz="1100" b="0" spc="-5" dirty="0">
                <a:latin typeface="Times New Roman"/>
                <a:cs typeface="Times New Roman"/>
              </a:rPr>
              <a:t>time </a:t>
            </a:r>
            <a:r>
              <a:rPr sz="1100" b="0" dirty="0">
                <a:latin typeface="Times New Roman"/>
                <a:cs typeface="Times New Roman"/>
              </a:rPr>
              <a:t>and without </a:t>
            </a:r>
            <a:r>
              <a:rPr sz="1100" b="0" spc="-5" dirty="0">
                <a:latin typeface="Times New Roman"/>
                <a:cs typeface="Times New Roman"/>
              </a:rPr>
              <a:t>references, </a:t>
            </a:r>
            <a:r>
              <a:rPr sz="1100" b="0" dirty="0">
                <a:latin typeface="Times New Roman"/>
                <a:cs typeface="Times New Roman"/>
              </a:rPr>
              <a:t>the Soldier </a:t>
            </a:r>
            <a:r>
              <a:rPr sz="1100" b="0" spc="-5" dirty="0">
                <a:latin typeface="Times New Roman"/>
                <a:cs typeface="Times New Roman"/>
              </a:rPr>
              <a:t>must </a:t>
            </a:r>
            <a:r>
              <a:rPr sz="1100" b="0" dirty="0">
                <a:latin typeface="Times New Roman"/>
                <a:cs typeface="Times New Roman"/>
              </a:rPr>
              <a:t>identify 40 of 50 </a:t>
            </a:r>
            <a:r>
              <a:rPr sz="1100" b="0" spc="-5" dirty="0">
                <a:latin typeface="Times New Roman"/>
                <a:cs typeface="Times New Roman"/>
              </a:rPr>
              <a:t>threat/friendly vehicles </a:t>
            </a:r>
            <a:r>
              <a:rPr sz="1100" b="0" dirty="0">
                <a:latin typeface="Times New Roman"/>
                <a:cs typeface="Times New Roman"/>
              </a:rPr>
              <a:t>and </a:t>
            </a:r>
            <a:r>
              <a:rPr sz="1100" b="0" spc="-5" dirty="0">
                <a:latin typeface="Times New Roman"/>
                <a:cs typeface="Times New Roman"/>
              </a:rPr>
              <a:t>helicopters</a:t>
            </a:r>
            <a:r>
              <a:rPr sz="1100" b="0" spc="-180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by  </a:t>
            </a:r>
            <a:r>
              <a:rPr sz="1100" b="0" spc="-5" dirty="0">
                <a:latin typeface="Times New Roman"/>
                <a:cs typeface="Times New Roman"/>
              </a:rPr>
              <a:t>nomenclature. All friendly equipment must </a:t>
            </a:r>
            <a:r>
              <a:rPr sz="1100" b="0" dirty="0">
                <a:latin typeface="Times New Roman"/>
                <a:cs typeface="Times New Roman"/>
              </a:rPr>
              <a:t>be </a:t>
            </a:r>
            <a:r>
              <a:rPr sz="1100" b="0" spc="-5" dirty="0">
                <a:latin typeface="Times New Roman"/>
                <a:cs typeface="Times New Roman"/>
              </a:rPr>
              <a:t>identified correctly </a:t>
            </a:r>
            <a:r>
              <a:rPr sz="1100" b="0" dirty="0">
                <a:latin typeface="Times New Roman"/>
                <a:cs typeface="Times New Roman"/>
              </a:rPr>
              <a:t>to </a:t>
            </a:r>
            <a:r>
              <a:rPr sz="1100" b="0" spc="-5" dirty="0">
                <a:latin typeface="Times New Roman"/>
                <a:cs typeface="Times New Roman"/>
              </a:rPr>
              <a:t>receive </a:t>
            </a:r>
            <a:r>
              <a:rPr sz="1100" b="0" dirty="0">
                <a:latin typeface="Times New Roman"/>
                <a:cs typeface="Times New Roman"/>
              </a:rPr>
              <a:t>a </a:t>
            </a:r>
            <a:r>
              <a:rPr sz="1100" b="0" spc="-5" dirty="0">
                <a:latin typeface="Times New Roman"/>
                <a:cs typeface="Times New Roman"/>
              </a:rPr>
              <a:t>GO</a:t>
            </a:r>
            <a:r>
              <a:rPr sz="1100" b="0" spc="-180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rating.</a:t>
            </a:r>
            <a:endParaRPr sz="1100">
              <a:latin typeface="Times New Roman"/>
              <a:cs typeface="Times New Roman"/>
            </a:endParaRPr>
          </a:p>
          <a:p>
            <a:pPr marL="12700" marR="5065395">
              <a:lnSpc>
                <a:spcPct val="100000"/>
              </a:lnSpc>
            </a:pPr>
            <a:r>
              <a:rPr sz="1100" b="0" dirty="0">
                <a:latin typeface="Times New Roman"/>
                <a:cs typeface="Times New Roman"/>
              </a:rPr>
              <a:t>50 </a:t>
            </a:r>
            <a:r>
              <a:rPr sz="1100" b="0" spc="-5" dirty="0">
                <a:latin typeface="Times New Roman"/>
                <a:cs typeface="Times New Roman"/>
              </a:rPr>
              <a:t>vehicles </a:t>
            </a:r>
            <a:r>
              <a:rPr sz="1100" b="0" dirty="0">
                <a:latin typeface="Times New Roman"/>
                <a:cs typeface="Times New Roman"/>
              </a:rPr>
              <a:t>(25 </a:t>
            </a:r>
            <a:r>
              <a:rPr sz="1100" b="0" spc="-5" dirty="0">
                <a:latin typeface="Times New Roman"/>
                <a:cs typeface="Times New Roman"/>
              </a:rPr>
              <a:t>day/25 thermal)  </a:t>
            </a:r>
            <a:r>
              <a:rPr sz="1100" b="0" dirty="0">
                <a:latin typeface="Times New Roman"/>
                <a:cs typeface="Times New Roman"/>
              </a:rPr>
              <a:t>25 </a:t>
            </a:r>
            <a:r>
              <a:rPr sz="1100" b="0" spc="-5" dirty="0">
                <a:latin typeface="Times New Roman"/>
                <a:cs typeface="Times New Roman"/>
              </a:rPr>
              <a:t>thermal </a:t>
            </a:r>
            <a:r>
              <a:rPr sz="1100" b="0" dirty="0">
                <a:latin typeface="Times New Roman"/>
                <a:cs typeface="Times New Roman"/>
              </a:rPr>
              <a:t>(20/25 </a:t>
            </a:r>
            <a:r>
              <a:rPr sz="1100" b="0" spc="-5" dirty="0">
                <a:latin typeface="Times New Roman"/>
                <a:cs typeface="Times New Roman"/>
              </a:rPr>
              <a:t>must </a:t>
            </a:r>
            <a:r>
              <a:rPr sz="1100" b="0" dirty="0">
                <a:latin typeface="Times New Roman"/>
                <a:cs typeface="Times New Roman"/>
              </a:rPr>
              <a:t>be</a:t>
            </a:r>
            <a:r>
              <a:rPr sz="1100" b="0" spc="-114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enemy)  </a:t>
            </a:r>
            <a:r>
              <a:rPr sz="1100" b="0" dirty="0">
                <a:latin typeface="Times New Roman"/>
                <a:cs typeface="Times New Roman"/>
              </a:rPr>
              <a:t>4 x</a:t>
            </a:r>
            <a:r>
              <a:rPr sz="1100" b="0" spc="-20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rotary.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0" dirty="0">
                <a:latin typeface="Times New Roman"/>
                <a:cs typeface="Times New Roman"/>
              </a:rPr>
              <a:t>8 x</a:t>
            </a:r>
            <a:r>
              <a:rPr sz="1100" b="0" spc="-20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tracked.</a:t>
            </a:r>
            <a:endParaRPr sz="1100">
              <a:latin typeface="Times New Roman"/>
              <a:cs typeface="Times New Roman"/>
            </a:endParaRPr>
          </a:p>
          <a:p>
            <a:pPr marL="12700" marR="5680075">
              <a:lnSpc>
                <a:spcPct val="100000"/>
              </a:lnSpc>
            </a:pPr>
            <a:r>
              <a:rPr sz="1100" b="0" dirty="0">
                <a:latin typeface="Times New Roman"/>
                <a:cs typeface="Times New Roman"/>
              </a:rPr>
              <a:t>4 x wheeled </a:t>
            </a:r>
            <a:r>
              <a:rPr sz="1100" b="0" spc="-5" dirty="0">
                <a:latin typeface="Times New Roman"/>
                <a:cs typeface="Times New Roman"/>
              </a:rPr>
              <a:t>armored.  </a:t>
            </a:r>
            <a:r>
              <a:rPr sz="1100" b="0" dirty="0">
                <a:latin typeface="Times New Roman"/>
                <a:cs typeface="Times New Roman"/>
              </a:rPr>
              <a:t>4 x wheeled</a:t>
            </a:r>
            <a:r>
              <a:rPr sz="1100" b="0" spc="-75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unamored.  </a:t>
            </a:r>
            <a:r>
              <a:rPr sz="1100" b="0" dirty="0">
                <a:latin typeface="Times New Roman"/>
                <a:cs typeface="Times New Roman"/>
              </a:rPr>
              <a:t>5 x</a:t>
            </a:r>
            <a:r>
              <a:rPr sz="1100" b="0" spc="-20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unit-specified.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100" i="1" spc="-5" dirty="0">
                <a:latin typeface="Times New Roman"/>
                <a:cs typeface="Times New Roman"/>
              </a:rPr>
              <a:t>Note. </a:t>
            </a:r>
            <a:r>
              <a:rPr sz="1100" b="0" spc="-5" dirty="0">
                <a:latin typeface="Times New Roman"/>
                <a:cs typeface="Times New Roman"/>
              </a:rPr>
              <a:t>Same vehicles </a:t>
            </a:r>
            <a:r>
              <a:rPr sz="1100" b="0" dirty="0">
                <a:latin typeface="Times New Roman"/>
                <a:cs typeface="Times New Roman"/>
              </a:rPr>
              <a:t>can be used in the day and at</a:t>
            </a:r>
            <a:r>
              <a:rPr sz="1100" b="0" spc="-150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night.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spc="-35" dirty="0"/>
              <a:t>Test </a:t>
            </a:r>
            <a:r>
              <a:rPr spc="-5" dirty="0"/>
              <a:t>Planning</a:t>
            </a:r>
            <a:r>
              <a:rPr spc="-45" dirty="0"/>
              <a:t> </a:t>
            </a:r>
            <a:r>
              <a:rPr spc="-10" dirty="0"/>
              <a:t>Time</a:t>
            </a:r>
          </a:p>
          <a:p>
            <a:pPr marL="12700" marR="5087620">
              <a:lnSpc>
                <a:spcPct val="100000"/>
              </a:lnSpc>
              <a:spcBef>
                <a:spcPts val="15"/>
              </a:spcBef>
            </a:pPr>
            <a:r>
              <a:rPr sz="1100" b="0" spc="-5" dirty="0">
                <a:latin typeface="Times New Roman"/>
                <a:cs typeface="Times New Roman"/>
              </a:rPr>
              <a:t>Administrative time: </a:t>
            </a:r>
            <a:r>
              <a:rPr sz="1100" b="0" dirty="0">
                <a:latin typeface="Times New Roman"/>
                <a:cs typeface="Times New Roman"/>
              </a:rPr>
              <a:t>5 </a:t>
            </a:r>
            <a:r>
              <a:rPr sz="1100" b="0" spc="-5" dirty="0">
                <a:latin typeface="Times New Roman"/>
                <a:cs typeface="Times New Roman"/>
              </a:rPr>
              <a:t>minutes  </a:t>
            </a:r>
            <a:r>
              <a:rPr sz="1100" b="0" dirty="0">
                <a:latin typeface="Times New Roman"/>
                <a:cs typeface="Times New Roman"/>
              </a:rPr>
              <a:t>Test </a:t>
            </a:r>
            <a:r>
              <a:rPr sz="1100" b="0" spc="-5" dirty="0">
                <a:latin typeface="Times New Roman"/>
                <a:cs typeface="Times New Roman"/>
              </a:rPr>
              <a:t>time: </a:t>
            </a:r>
            <a:r>
              <a:rPr sz="1100" b="0" dirty="0">
                <a:latin typeface="Times New Roman"/>
                <a:cs typeface="Times New Roman"/>
              </a:rPr>
              <a:t>16 </a:t>
            </a:r>
            <a:r>
              <a:rPr sz="1100" b="0" spc="-5" dirty="0">
                <a:latin typeface="Times New Roman"/>
                <a:cs typeface="Times New Roman"/>
              </a:rPr>
              <a:t>minutes, </a:t>
            </a:r>
            <a:r>
              <a:rPr sz="1100" b="0" dirty="0">
                <a:latin typeface="Times New Roman"/>
                <a:cs typeface="Times New Roman"/>
              </a:rPr>
              <a:t>40</a:t>
            </a:r>
            <a:r>
              <a:rPr sz="1100" b="0" spc="-100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seconds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latin typeface="Times New Roman"/>
                <a:cs typeface="Times New Roman"/>
              </a:rPr>
              <a:t>Total </a:t>
            </a:r>
            <a:r>
              <a:rPr sz="1100" b="0" spc="-5" dirty="0">
                <a:latin typeface="Times New Roman"/>
                <a:cs typeface="Times New Roman"/>
              </a:rPr>
              <a:t>time: </a:t>
            </a:r>
            <a:r>
              <a:rPr sz="1100" b="0" dirty="0">
                <a:latin typeface="Times New Roman"/>
                <a:cs typeface="Times New Roman"/>
              </a:rPr>
              <a:t>21 </a:t>
            </a:r>
            <a:r>
              <a:rPr sz="1100" b="0" spc="-5" dirty="0">
                <a:latin typeface="Times New Roman"/>
                <a:cs typeface="Times New Roman"/>
              </a:rPr>
              <a:t>minutes, </a:t>
            </a:r>
            <a:r>
              <a:rPr sz="1100" b="0" dirty="0">
                <a:latin typeface="Times New Roman"/>
                <a:cs typeface="Times New Roman"/>
              </a:rPr>
              <a:t>40</a:t>
            </a:r>
            <a:r>
              <a:rPr sz="1100" b="0" spc="-100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seconds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75"/>
              </a:lnSpc>
            </a:pPr>
            <a:r>
              <a:rPr spc="-5" dirty="0"/>
              <a:t>Instructions </a:t>
            </a:r>
            <a:r>
              <a:rPr dirty="0"/>
              <a:t>to the</a:t>
            </a:r>
            <a:r>
              <a:rPr spc="-50" dirty="0"/>
              <a:t> </a:t>
            </a:r>
            <a:r>
              <a:rPr spc="-5" dirty="0"/>
              <a:t>Crewmember</a:t>
            </a:r>
          </a:p>
          <a:p>
            <a:pPr marL="12700" marR="285750">
              <a:lnSpc>
                <a:spcPct val="100000"/>
              </a:lnSpc>
              <a:spcBef>
                <a:spcPts val="10"/>
              </a:spcBef>
            </a:pPr>
            <a:r>
              <a:rPr sz="1100" b="0" dirty="0">
                <a:latin typeface="Arial"/>
                <a:cs typeface="Arial"/>
              </a:rPr>
              <a:t>“The </a:t>
            </a:r>
            <a:r>
              <a:rPr sz="1100" b="0" spc="-5" dirty="0">
                <a:latin typeface="Arial"/>
                <a:cs typeface="Arial"/>
              </a:rPr>
              <a:t>purpose of this </a:t>
            </a:r>
            <a:r>
              <a:rPr sz="1100" b="0" dirty="0">
                <a:latin typeface="Arial"/>
                <a:cs typeface="Arial"/>
              </a:rPr>
              <a:t>test </a:t>
            </a:r>
            <a:r>
              <a:rPr sz="1100" b="0" spc="-5" dirty="0">
                <a:latin typeface="Arial"/>
                <a:cs typeface="Arial"/>
              </a:rPr>
              <a:t>is </a:t>
            </a:r>
            <a:r>
              <a:rPr sz="1100" b="0" dirty="0">
                <a:latin typeface="Arial"/>
                <a:cs typeface="Arial"/>
              </a:rPr>
              <a:t>to </a:t>
            </a:r>
            <a:r>
              <a:rPr sz="1100" b="0" spc="-5" dirty="0">
                <a:latin typeface="Arial"/>
                <a:cs typeface="Arial"/>
              </a:rPr>
              <a:t>evaluate </a:t>
            </a:r>
            <a:r>
              <a:rPr sz="1100" b="0" spc="-5" dirty="0">
                <a:latin typeface="Times New Roman"/>
                <a:cs typeface="Times New Roman"/>
              </a:rPr>
              <a:t>your ability </a:t>
            </a:r>
            <a:r>
              <a:rPr sz="1100" b="0" dirty="0">
                <a:latin typeface="Times New Roman"/>
                <a:cs typeface="Times New Roman"/>
              </a:rPr>
              <a:t>to </a:t>
            </a:r>
            <a:r>
              <a:rPr sz="1100" b="0" spc="-5" dirty="0">
                <a:latin typeface="Times New Roman"/>
                <a:cs typeface="Times New Roman"/>
              </a:rPr>
              <a:t>recognize threat/friendly vehicles. You must correctly </a:t>
            </a:r>
            <a:r>
              <a:rPr sz="1100" b="0" dirty="0">
                <a:latin typeface="Times New Roman"/>
                <a:cs typeface="Times New Roman"/>
              </a:rPr>
              <a:t>identify  40 of 50 threat </a:t>
            </a:r>
            <a:r>
              <a:rPr sz="1100" b="0" spc="-5" dirty="0">
                <a:latin typeface="Times New Roman"/>
                <a:cs typeface="Times New Roman"/>
              </a:rPr>
              <a:t>vehicles </a:t>
            </a:r>
            <a:r>
              <a:rPr sz="1100" b="0" dirty="0">
                <a:latin typeface="Times New Roman"/>
                <a:cs typeface="Times New Roman"/>
              </a:rPr>
              <a:t>and </a:t>
            </a:r>
            <a:r>
              <a:rPr sz="1100" b="0" spc="-5" dirty="0">
                <a:latin typeface="Times New Roman"/>
                <a:cs typeface="Times New Roman"/>
              </a:rPr>
              <a:t>helicopters </a:t>
            </a:r>
            <a:r>
              <a:rPr sz="1100" b="0" dirty="0">
                <a:latin typeface="Times New Roman"/>
                <a:cs typeface="Times New Roman"/>
              </a:rPr>
              <a:t>by </a:t>
            </a:r>
            <a:r>
              <a:rPr sz="1100" b="0" spc="-5" dirty="0">
                <a:latin typeface="Times New Roman"/>
                <a:cs typeface="Times New Roman"/>
              </a:rPr>
              <a:t>nomenclature. You must correctly identify </a:t>
            </a:r>
            <a:r>
              <a:rPr sz="1100" b="0" dirty="0">
                <a:latin typeface="Times New Roman"/>
                <a:cs typeface="Times New Roman"/>
              </a:rPr>
              <a:t>all </a:t>
            </a:r>
            <a:r>
              <a:rPr sz="1100" b="0" spc="-5" dirty="0">
                <a:latin typeface="Times New Roman"/>
                <a:cs typeface="Times New Roman"/>
              </a:rPr>
              <a:t>friendly vehicles </a:t>
            </a:r>
            <a:r>
              <a:rPr sz="1100" b="0" dirty="0">
                <a:latin typeface="Times New Roman"/>
                <a:cs typeface="Times New Roman"/>
              </a:rPr>
              <a:t>to</a:t>
            </a:r>
            <a:r>
              <a:rPr sz="1100" b="0" spc="-105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receive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0" dirty="0">
                <a:latin typeface="Times New Roman"/>
                <a:cs typeface="Times New Roman"/>
              </a:rPr>
              <a:t>a </a:t>
            </a:r>
            <a:r>
              <a:rPr sz="1100" b="0" spc="-5" dirty="0">
                <a:latin typeface="Times New Roman"/>
                <a:cs typeface="Times New Roman"/>
              </a:rPr>
              <a:t>GO</a:t>
            </a:r>
            <a:r>
              <a:rPr sz="1100" b="0" spc="0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rating.</a:t>
            </a:r>
            <a:r>
              <a:rPr sz="1100" b="0" spc="-25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Each</a:t>
            </a:r>
            <a:r>
              <a:rPr sz="1100" b="0" spc="-15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vehicle</a:t>
            </a:r>
            <a:r>
              <a:rPr sz="1100" b="0" spc="-25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will</a:t>
            </a:r>
            <a:r>
              <a:rPr sz="1100" b="0" spc="-30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be exposed</a:t>
            </a:r>
            <a:r>
              <a:rPr sz="1100" b="0" spc="-25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for</a:t>
            </a:r>
            <a:r>
              <a:rPr sz="1100" b="0" spc="-20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10</a:t>
            </a:r>
            <a:r>
              <a:rPr sz="1100" b="0" spc="-15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seconds,</a:t>
            </a:r>
            <a:r>
              <a:rPr sz="1100" b="0" spc="-25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with</a:t>
            </a:r>
            <a:r>
              <a:rPr sz="1100" b="0" spc="-25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10 seconds</a:t>
            </a:r>
            <a:r>
              <a:rPr sz="1100" b="0" spc="-35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between</a:t>
            </a:r>
            <a:r>
              <a:rPr sz="1100" b="0" spc="-15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exposures</a:t>
            </a:r>
            <a:r>
              <a:rPr sz="1100" b="0" spc="-45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to</a:t>
            </a:r>
            <a:r>
              <a:rPr sz="1100" b="0" spc="-15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write</a:t>
            </a:r>
            <a:r>
              <a:rPr sz="1100" b="0" spc="-35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your</a:t>
            </a:r>
            <a:r>
              <a:rPr sz="1100" b="0" spc="0" dirty="0">
                <a:latin typeface="Times New Roman"/>
                <a:cs typeface="Times New Roman"/>
              </a:rPr>
              <a:t> </a:t>
            </a:r>
            <a:r>
              <a:rPr sz="1100" b="0" dirty="0">
                <a:latin typeface="Times New Roman"/>
                <a:cs typeface="Times New Roman"/>
              </a:rPr>
              <a:t>answer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  <a:spcBef>
                <a:spcPts val="5"/>
              </a:spcBef>
            </a:pPr>
            <a:r>
              <a:rPr sz="1100" b="0" spc="-5" dirty="0">
                <a:latin typeface="Arial"/>
                <a:cs typeface="Arial"/>
              </a:rPr>
              <a:t>on your checklist. Do you understand </a:t>
            </a:r>
            <a:r>
              <a:rPr sz="1100" b="0" dirty="0">
                <a:latin typeface="Arial"/>
                <a:cs typeface="Arial"/>
              </a:rPr>
              <a:t>the </a:t>
            </a:r>
            <a:r>
              <a:rPr sz="1100" b="0" spc="-5" dirty="0">
                <a:latin typeface="Arial"/>
                <a:cs typeface="Arial"/>
              </a:rPr>
              <a:t>requirements of this </a:t>
            </a:r>
            <a:r>
              <a:rPr sz="1100" b="0" dirty="0">
                <a:latin typeface="Arial"/>
                <a:cs typeface="Arial"/>
              </a:rPr>
              <a:t>test?” </a:t>
            </a:r>
            <a:r>
              <a:rPr sz="1100" b="0" spc="-5" dirty="0">
                <a:latin typeface="Arial"/>
                <a:cs typeface="Arial"/>
              </a:rPr>
              <a:t>(Answer questions.) “You </a:t>
            </a:r>
            <a:r>
              <a:rPr sz="1100" b="0" dirty="0">
                <a:latin typeface="Arial"/>
                <a:cs typeface="Arial"/>
              </a:rPr>
              <a:t>may </a:t>
            </a:r>
            <a:r>
              <a:rPr sz="1100" b="0" spc="-5" dirty="0">
                <a:latin typeface="Arial"/>
                <a:cs typeface="Arial"/>
              </a:rPr>
              <a:t>begin.” (Show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sz="1100" b="0" dirty="0">
                <a:latin typeface="Times New Roman"/>
                <a:cs typeface="Times New Roman"/>
              </a:rPr>
              <a:t>the first slide, </a:t>
            </a:r>
            <a:r>
              <a:rPr sz="1100" b="0" spc="-5" dirty="0">
                <a:latin typeface="Times New Roman"/>
                <a:cs typeface="Times New Roman"/>
              </a:rPr>
              <a:t>mock-up, drawing, </a:t>
            </a:r>
            <a:r>
              <a:rPr sz="1100" b="0" dirty="0">
                <a:latin typeface="Times New Roman"/>
                <a:cs typeface="Times New Roman"/>
              </a:rPr>
              <a:t>or </a:t>
            </a:r>
            <a:r>
              <a:rPr sz="1100" b="0" spc="-5" dirty="0">
                <a:latin typeface="Times New Roman"/>
                <a:cs typeface="Times New Roman"/>
              </a:rPr>
              <a:t>model, </a:t>
            </a:r>
            <a:r>
              <a:rPr sz="1100" b="0" dirty="0">
                <a:latin typeface="Times New Roman"/>
                <a:cs typeface="Times New Roman"/>
              </a:rPr>
              <a:t>and start the</a:t>
            </a:r>
            <a:r>
              <a:rPr sz="1100" b="0" spc="-190" dirty="0">
                <a:latin typeface="Times New Roman"/>
                <a:cs typeface="Times New Roman"/>
              </a:rPr>
              <a:t> </a:t>
            </a:r>
            <a:r>
              <a:rPr sz="1100" b="0" spc="-5" dirty="0">
                <a:latin typeface="Times New Roman"/>
                <a:cs typeface="Times New Roman"/>
              </a:rPr>
              <a:t>time.)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11049000" y="6421865"/>
            <a:ext cx="255270" cy="228600"/>
          </a:xfrm>
        </p:spPr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10</a:t>
            </a:fld>
            <a:endParaRPr lang="en-US"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559" y="2044975"/>
            <a:ext cx="182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4 x rotary</a:t>
            </a:r>
            <a:r>
              <a:rPr lang="en-US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MI 24 HIND</a:t>
            </a:r>
          </a:p>
          <a:p>
            <a:r>
              <a:rPr lang="en-US" sz="1600" dirty="0"/>
              <a:t>MI 8 HIP</a:t>
            </a:r>
          </a:p>
          <a:p>
            <a:r>
              <a:rPr lang="en-US" sz="1600" dirty="0">
                <a:solidFill>
                  <a:srgbClr val="0070C0"/>
                </a:solidFill>
              </a:rPr>
              <a:t>AH 64 Apache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UH 60 Blackhawk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93910" y="2044975"/>
            <a:ext cx="19646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5 x unit-specified</a:t>
            </a:r>
            <a:r>
              <a:rPr lang="en-US" dirty="0"/>
              <a:t>: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M2 Bradley</a:t>
            </a:r>
          </a:p>
          <a:p>
            <a:r>
              <a:rPr lang="en-US" sz="1600" dirty="0">
                <a:solidFill>
                  <a:srgbClr val="0070C0"/>
                </a:solidFill>
              </a:rPr>
              <a:t>Abrams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Stryker</a:t>
            </a:r>
          </a:p>
          <a:p>
            <a:r>
              <a:rPr lang="en-US" sz="1600" dirty="0"/>
              <a:t>SA-13 Gopher </a:t>
            </a:r>
          </a:p>
          <a:p>
            <a:r>
              <a:rPr lang="en-US" sz="1600" dirty="0"/>
              <a:t>BTR-152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0677" y="2044975"/>
            <a:ext cx="27051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4 x wheeled unarmored</a:t>
            </a:r>
            <a:r>
              <a:rPr lang="en-US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UAZ-469</a:t>
            </a:r>
          </a:p>
          <a:p>
            <a:r>
              <a:rPr lang="en-US" sz="1600" dirty="0"/>
              <a:t>URAL-375D</a:t>
            </a:r>
          </a:p>
          <a:p>
            <a:r>
              <a:rPr lang="en-US" sz="1600" dirty="0"/>
              <a:t>BM-21 GRAD</a:t>
            </a:r>
          </a:p>
          <a:p>
            <a:r>
              <a:rPr lang="en-US" sz="1600" dirty="0"/>
              <a:t>KRAZ 260</a:t>
            </a:r>
          </a:p>
          <a:p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086645" y="2044975"/>
            <a:ext cx="14859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8 x tracked</a:t>
            </a:r>
            <a:r>
              <a:rPr lang="en-US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BMP 2</a:t>
            </a:r>
          </a:p>
          <a:p>
            <a:r>
              <a:rPr lang="en-US" sz="1600" dirty="0"/>
              <a:t>BMP 3</a:t>
            </a:r>
          </a:p>
          <a:p>
            <a:r>
              <a:rPr lang="en-US" sz="1600" dirty="0"/>
              <a:t>MT-LB</a:t>
            </a:r>
          </a:p>
          <a:p>
            <a:r>
              <a:rPr lang="en-US" sz="1600" dirty="0"/>
              <a:t>T 54/55</a:t>
            </a:r>
          </a:p>
          <a:p>
            <a:r>
              <a:rPr lang="en-US" sz="1600" dirty="0"/>
              <a:t>T 72</a:t>
            </a:r>
          </a:p>
          <a:p>
            <a:r>
              <a:rPr lang="en-US" sz="1600" dirty="0"/>
              <a:t>T 80</a:t>
            </a:r>
          </a:p>
          <a:p>
            <a:r>
              <a:rPr lang="en-US" sz="1600" dirty="0"/>
              <a:t>2S1 </a:t>
            </a:r>
            <a:r>
              <a:rPr lang="en-US" sz="1600" dirty="0" err="1"/>
              <a:t>Gvozdika</a:t>
            </a:r>
            <a:endParaRPr lang="en-US" sz="1600" dirty="0"/>
          </a:p>
          <a:p>
            <a:r>
              <a:rPr lang="en-US" sz="1600" dirty="0"/>
              <a:t>ZSU 23-4 </a:t>
            </a:r>
            <a:r>
              <a:rPr lang="en-US" sz="1600" dirty="0" err="1"/>
              <a:t>Shilka</a:t>
            </a:r>
            <a:endParaRPr lang="en-US" sz="1600" dirty="0"/>
          </a:p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604492" y="2044975"/>
            <a:ext cx="227402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4 x wheeled armored</a:t>
            </a:r>
            <a:r>
              <a:rPr lang="en-US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BRDM 2</a:t>
            </a:r>
          </a:p>
          <a:p>
            <a:r>
              <a:rPr lang="en-US" sz="1600" dirty="0"/>
              <a:t>BTR 70</a:t>
            </a:r>
          </a:p>
          <a:p>
            <a:r>
              <a:rPr lang="en-US" sz="1600" dirty="0"/>
              <a:t>BTR 80</a:t>
            </a:r>
          </a:p>
          <a:p>
            <a:r>
              <a:rPr lang="en-US" sz="1600" dirty="0"/>
              <a:t>SA-9 Gaskin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11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6170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978293"/>
            <a:ext cx="6686550" cy="3761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3714751"/>
            <a:ext cx="1885950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“Double Bubble” cockpit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4000501"/>
            <a:ext cx="628650" cy="527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53000" y="3991750"/>
            <a:ext cx="400050" cy="3516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8950" y="4659664"/>
            <a:ext cx="2057400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Large wings for attachment of armament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410451" y="4257677"/>
            <a:ext cx="457201" cy="401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15351" y="3414668"/>
            <a:ext cx="175122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Side exiting exhaust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477000" y="3575595"/>
            <a:ext cx="2038350" cy="174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2441" y="1211143"/>
            <a:ext cx="2587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pc="-4" dirty="0">
                <a:latin typeface="Arial"/>
                <a:cs typeface="Arial"/>
              </a:rPr>
              <a:t>MI 24</a:t>
            </a:r>
            <a:r>
              <a:rPr lang="en-US" sz="3600" b="1" spc="-30" dirty="0">
                <a:latin typeface="Arial"/>
                <a:cs typeface="Arial"/>
              </a:rPr>
              <a:t> </a:t>
            </a:r>
            <a:r>
              <a:rPr lang="en-US" sz="3600" b="1" spc="-4" dirty="0">
                <a:latin typeface="Arial"/>
                <a:cs typeface="Arial"/>
              </a:rPr>
              <a:t>HIND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12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2403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11" y="2065314"/>
            <a:ext cx="6681581" cy="3841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8059" y="5248894"/>
            <a:ext cx="1505816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Fixed Landing gear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83458" y="4982162"/>
            <a:ext cx="512743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83457" y="4753562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981700" y="4753562"/>
            <a:ext cx="1180234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81085" y="2957675"/>
            <a:ext cx="1136922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3 Air Intakes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499377" y="3118677"/>
            <a:ext cx="68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800887" y="3156810"/>
            <a:ext cx="380198" cy="2018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051779" y="3156811"/>
            <a:ext cx="129306" cy="2315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67150" y="3768349"/>
            <a:ext cx="1314450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Thin tail section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495800" y="3496545"/>
            <a:ext cx="114300" cy="2718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8540" y="1203722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MI 8 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13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7858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4590" y="1197145"/>
            <a:ext cx="269875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600" spc="-4" dirty="0">
                <a:latin typeface="Calibri"/>
                <a:cs typeface="Calibri"/>
              </a:rPr>
              <a:t>AH 64 Apache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125200" y="6477000"/>
            <a:ext cx="267652" cy="15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211"/>
              </a:lnSpc>
            </a:pPr>
            <a:fld id="{81D60167-4931-47E6-BA6A-407CBD079E47}" type="slidenum">
              <a:rPr spc="-4" dirty="0"/>
              <a:pPr marL="19050">
                <a:lnSpc>
                  <a:spcPts val="1211"/>
                </a:lnSpc>
              </a:pPr>
              <a:t>14</a:t>
            </a:fld>
            <a:endParaRPr spc="-4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80639"/>
            <a:ext cx="744349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66" y="2132117"/>
            <a:ext cx="7460271" cy="32505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125200" y="6324600"/>
            <a:ext cx="2676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211"/>
              </a:lnSpc>
            </a:pPr>
            <a:fld id="{81D60167-4931-47E6-BA6A-407CBD079E47}" type="slidenum">
              <a:rPr spc="-4" dirty="0"/>
              <a:pPr marL="19050">
                <a:lnSpc>
                  <a:spcPts val="1211"/>
                </a:lnSpc>
              </a:pPr>
              <a:t>15</a:t>
            </a:fld>
            <a:endParaRPr spc="-4" dirty="0"/>
          </a:p>
        </p:txBody>
      </p:sp>
      <p:sp>
        <p:nvSpPr>
          <p:cNvPr id="6" name="TextBox 5"/>
          <p:cNvSpPr txBox="1"/>
          <p:nvPr/>
        </p:nvSpPr>
        <p:spPr>
          <a:xfrm>
            <a:off x="1442525" y="3412785"/>
            <a:ext cx="1567377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Large rear Stabilizer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V="1">
            <a:off x="2226214" y="3803755"/>
            <a:ext cx="245011" cy="1168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1445" y="5381467"/>
            <a:ext cx="1485900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Fixed landing gear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844395" y="5152868"/>
            <a:ext cx="457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679627" y="4727086"/>
            <a:ext cx="2164768" cy="6543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1810" y="2616280"/>
            <a:ext cx="1600200" cy="7155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Fuselage tappers downwards into the tail assembly 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81400" y="3490095"/>
            <a:ext cx="1028700" cy="2672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10100" y="3308769"/>
            <a:ext cx="0" cy="1813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95059" y="1152063"/>
            <a:ext cx="3601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UH 60/Blackhawk</a:t>
            </a:r>
          </a:p>
        </p:txBody>
      </p:sp>
    </p:spTree>
    <p:extLst>
      <p:ext uri="{BB962C8B-B14F-4D97-AF65-F5344CB8AC3E}">
        <p14:creationId xmlns:p14="http://schemas.microsoft.com/office/powerpoint/2010/main" val="13540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3126"/>
            <a:ext cx="6858000" cy="38576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381500" y="4057650"/>
            <a:ext cx="114300" cy="6286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95800" y="4381647"/>
            <a:ext cx="742950" cy="3046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12721" y="4733297"/>
            <a:ext cx="181190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Two distinct foot holes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8345" y="1150131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BRDM 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24401" y="2394898"/>
            <a:ext cx="678217" cy="1353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72428" y="2221332"/>
            <a:ext cx="297812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Pan-shaped turret center of the vehicle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16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9967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166772"/>
            <a:ext cx="7543800" cy="36018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38950" y="3486150"/>
            <a:ext cx="1200150" cy="171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10450" y="3543300"/>
            <a:ext cx="57150" cy="1543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24400" y="3657600"/>
            <a:ext cx="857250" cy="1085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880340" y="3200400"/>
            <a:ext cx="558311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152900" y="2686050"/>
            <a:ext cx="0" cy="514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24450" y="4743450"/>
            <a:ext cx="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4459" y="5264788"/>
            <a:ext cx="260622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Troop door opens downward only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9613" y="2390589"/>
            <a:ext cx="144424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Short infantry rail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0886" y="5116153"/>
            <a:ext cx="1286121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Angled exhaust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1" y="1096529"/>
            <a:ext cx="14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BTR 70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17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5772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TR80=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99" y="2171700"/>
            <a:ext cx="738880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667000" y="3371850"/>
            <a:ext cx="1028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81350" y="3371850"/>
            <a:ext cx="0" cy="16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24450" y="3028950"/>
            <a:ext cx="12573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53100" y="3371850"/>
            <a:ext cx="0" cy="2057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78212" y="5409426"/>
            <a:ext cx="1397755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Long infantry rail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48634" y="4972050"/>
            <a:ext cx="251241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Exhaust parallel with the ground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9097" y="1096745"/>
            <a:ext cx="14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BTR 80</a:t>
            </a:r>
          </a:p>
        </p:txBody>
      </p:sp>
      <p:sp>
        <p:nvSpPr>
          <p:cNvPr id="27" name="Oval 26"/>
          <p:cNvSpPr/>
          <p:nvPr/>
        </p:nvSpPr>
        <p:spPr>
          <a:xfrm>
            <a:off x="3813095" y="2919026"/>
            <a:ext cx="1257300" cy="2053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3813096" y="2571750"/>
            <a:ext cx="339804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81252" y="2327701"/>
            <a:ext cx="3152851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Troop door opens upward and downward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18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1566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21" y="1839378"/>
            <a:ext cx="6216161" cy="4127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97159" y="1094707"/>
            <a:ext cx="244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SA-9 Gaskin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10100" y="4914900"/>
            <a:ext cx="17145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25683" y="5057775"/>
            <a:ext cx="742950" cy="3046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7021" y="5419097"/>
            <a:ext cx="181190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Two distinct foot holes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5652" y="2493179"/>
            <a:ext cx="364869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Surface to air missiles can be raised and lowered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95800" y="2770179"/>
            <a:ext cx="400050" cy="6203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19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813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945" y="1760795"/>
            <a:ext cx="1086040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533515" algn="l"/>
                <a:tab pos="7670165" algn="l"/>
              </a:tabLst>
            </a:pPr>
            <a:r>
              <a:rPr sz="2400" b="1" spc="-15" dirty="0">
                <a:latin typeface="Calibri"/>
                <a:cs typeface="Calibri"/>
              </a:rPr>
              <a:t>Welcome to </a:t>
            </a:r>
            <a:r>
              <a:rPr sz="2400" b="1" spc="-10" dirty="0">
                <a:latin typeface="Calibri"/>
                <a:cs typeface="Calibri"/>
              </a:rPr>
              <a:t>964-SGC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the Senior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Gunner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Course.	</a:t>
            </a:r>
            <a:r>
              <a:rPr sz="2400" b="1" spc="-65" dirty="0">
                <a:latin typeface="Calibri"/>
                <a:cs typeface="Calibri"/>
              </a:rPr>
              <a:t>You </a:t>
            </a:r>
            <a:r>
              <a:rPr sz="2400" b="1" spc="-10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about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begin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12 </a:t>
            </a:r>
            <a:r>
              <a:rPr sz="2400" b="1" spc="-20" dirty="0">
                <a:latin typeface="Calibri"/>
                <a:cs typeface="Calibri"/>
              </a:rPr>
              <a:t>day  </a:t>
            </a:r>
            <a:r>
              <a:rPr sz="2400" b="1" spc="-10" dirty="0">
                <a:latin typeface="Calibri"/>
                <a:cs typeface="Calibri"/>
              </a:rPr>
              <a:t>course that </a:t>
            </a:r>
            <a:r>
              <a:rPr sz="2400" b="1" spc="-5" dirty="0">
                <a:latin typeface="Calibri"/>
                <a:cs typeface="Calibri"/>
              </a:rPr>
              <a:t>is built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20" dirty="0">
                <a:latin typeface="Calibri"/>
                <a:cs typeface="Calibri"/>
              </a:rPr>
              <a:t>saturate </a:t>
            </a:r>
            <a:r>
              <a:rPr sz="2400" b="1" spc="-10" dirty="0">
                <a:latin typeface="Calibri"/>
                <a:cs typeface="Calibri"/>
              </a:rPr>
              <a:t>candidates</a:t>
            </a:r>
            <a:r>
              <a:rPr sz="2400" b="1" spc="1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with </a:t>
            </a:r>
            <a:r>
              <a:rPr sz="2400" b="1" spc="-10" dirty="0">
                <a:latin typeface="Calibri"/>
                <a:cs typeface="Calibri"/>
              </a:rPr>
              <a:t>information.	Students </a:t>
            </a:r>
            <a:r>
              <a:rPr sz="2400" b="1" spc="-5" dirty="0">
                <a:latin typeface="Calibri"/>
                <a:cs typeface="Calibri"/>
              </a:rPr>
              <a:t>will be </a:t>
            </a:r>
            <a:r>
              <a:rPr sz="2400" b="1" spc="-10" dirty="0">
                <a:latin typeface="Calibri"/>
                <a:cs typeface="Calibri"/>
              </a:rPr>
              <a:t>required 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learn, </a:t>
            </a:r>
            <a:r>
              <a:rPr sz="2400" b="1" spc="-15" dirty="0">
                <a:latin typeface="Calibri"/>
                <a:cs typeface="Calibri"/>
              </a:rPr>
              <a:t>retain </a:t>
            </a:r>
            <a:r>
              <a:rPr sz="2400" b="1" spc="-5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perform </a:t>
            </a:r>
            <a:r>
              <a:rPr sz="2400" b="1" spc="-5" dirty="0">
                <a:latin typeface="Calibri"/>
                <a:cs typeface="Calibri"/>
              </a:rPr>
              <a:t>skills </a:t>
            </a:r>
            <a:r>
              <a:rPr sz="2400" b="1" spc="-15" dirty="0">
                <a:latin typeface="Calibri"/>
                <a:cs typeface="Calibri"/>
              </a:rPr>
              <a:t>at </a:t>
            </a:r>
            <a:r>
              <a:rPr sz="2400" b="1" spc="-10" dirty="0">
                <a:latin typeface="Calibri"/>
                <a:cs typeface="Calibri"/>
              </a:rPr>
              <a:t>various </a:t>
            </a:r>
            <a:r>
              <a:rPr sz="2400" b="1" spc="-15" dirty="0">
                <a:latin typeface="Calibri"/>
                <a:cs typeface="Calibri"/>
              </a:rPr>
              <a:t>test </a:t>
            </a:r>
            <a:r>
              <a:rPr sz="2400" b="1" spc="-10" dirty="0">
                <a:latin typeface="Calibri"/>
                <a:cs typeface="Calibri"/>
              </a:rPr>
              <a:t>points </a:t>
            </a:r>
            <a:r>
              <a:rPr sz="2400" b="1" spc="-5" dirty="0">
                <a:latin typeface="Calibri"/>
                <a:cs typeface="Calibri"/>
              </a:rPr>
              <a:t>throughout the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course.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1066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It is very </a:t>
            </a:r>
            <a:r>
              <a:rPr sz="2400" b="1" spc="-10" dirty="0">
                <a:latin typeface="Calibri"/>
                <a:cs typeface="Calibri"/>
              </a:rPr>
              <a:t>important that students </a:t>
            </a:r>
            <a:r>
              <a:rPr sz="2400" b="1" spc="-5" dirty="0">
                <a:latin typeface="Calibri"/>
                <a:cs typeface="Calibri"/>
              </a:rPr>
              <a:t>do not </a:t>
            </a:r>
            <a:r>
              <a:rPr sz="2400" b="1" spc="-15" dirty="0">
                <a:latin typeface="Calibri"/>
                <a:cs typeface="Calibri"/>
              </a:rPr>
              <a:t>fall </a:t>
            </a:r>
            <a:r>
              <a:rPr sz="2400" b="1" spc="-5" dirty="0">
                <a:latin typeface="Calibri"/>
                <a:cs typeface="Calibri"/>
              </a:rPr>
              <a:t>behind </a:t>
            </a:r>
            <a:r>
              <a:rPr sz="2400" b="1" spc="-10" dirty="0">
                <a:latin typeface="Calibri"/>
                <a:cs typeface="Calibri"/>
              </a:rPr>
              <a:t>by </a:t>
            </a:r>
            <a:r>
              <a:rPr sz="2400" b="1" spc="-5" dirty="0">
                <a:latin typeface="Calibri"/>
                <a:cs typeface="Calibri"/>
              </a:rPr>
              <a:t>being </a:t>
            </a:r>
            <a:r>
              <a:rPr sz="2400" b="1" spc="-10" dirty="0">
                <a:latin typeface="Calibri"/>
                <a:cs typeface="Calibri"/>
              </a:rPr>
              <a:t>required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25" dirty="0">
                <a:latin typeface="Calibri"/>
                <a:cs typeface="Calibri"/>
              </a:rPr>
              <a:t>retake </a:t>
            </a:r>
            <a:r>
              <a:rPr sz="2400" b="1" spc="-10" dirty="0">
                <a:latin typeface="Calibri"/>
                <a:cs typeface="Calibri"/>
              </a:rPr>
              <a:t>tests.  </a:t>
            </a:r>
            <a:r>
              <a:rPr sz="2400" b="1" spc="-20" dirty="0">
                <a:latin typeface="Calibri"/>
                <a:cs typeface="Calibri"/>
              </a:rPr>
              <a:t>Statistically, </a:t>
            </a:r>
            <a:r>
              <a:rPr sz="2400" b="1" spc="-10" dirty="0">
                <a:latin typeface="Calibri"/>
                <a:cs typeface="Calibri"/>
              </a:rPr>
              <a:t>students that </a:t>
            </a:r>
            <a:r>
              <a:rPr sz="2400" b="1" spc="-15" dirty="0">
                <a:latin typeface="Calibri"/>
                <a:cs typeface="Calibri"/>
              </a:rPr>
              <a:t>fall </a:t>
            </a:r>
            <a:r>
              <a:rPr sz="2400" b="1" spc="-5" dirty="0">
                <a:latin typeface="Calibri"/>
                <a:cs typeface="Calibri"/>
              </a:rPr>
              <a:t>behind will struggle if not, </a:t>
            </a:r>
            <a:r>
              <a:rPr sz="2400" b="1" spc="-15" dirty="0">
                <a:latin typeface="Calibri"/>
                <a:cs typeface="Calibri"/>
              </a:rPr>
              <a:t>fail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course</a:t>
            </a:r>
            <a:r>
              <a:rPr sz="2400" b="1" spc="17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altogether.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7747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following </a:t>
            </a:r>
            <a:r>
              <a:rPr sz="2400" b="1" spc="-5" dirty="0">
                <a:latin typeface="Calibri"/>
                <a:cs typeface="Calibri"/>
              </a:rPr>
              <a:t>is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“read-ahead” guide </a:t>
            </a:r>
            <a:r>
              <a:rPr sz="2400" b="1" spc="-10" dirty="0">
                <a:latin typeface="Calibri"/>
                <a:cs typeface="Calibri"/>
              </a:rPr>
              <a:t>that </a:t>
            </a:r>
            <a:r>
              <a:rPr sz="2400" b="1" spc="-5" dirty="0">
                <a:latin typeface="Calibri"/>
                <a:cs typeface="Calibri"/>
              </a:rPr>
              <a:t>will build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base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knowledge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Senior  </a:t>
            </a:r>
            <a:r>
              <a:rPr sz="2400" b="1" spc="-10" dirty="0">
                <a:latin typeface="Calibri"/>
                <a:cs typeface="Calibri"/>
              </a:rPr>
              <a:t>Gunner Candidate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order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give </a:t>
            </a:r>
            <a:r>
              <a:rPr sz="2400" b="1" spc="-5" dirty="0">
                <a:latin typeface="Calibri"/>
                <a:cs typeface="Calibri"/>
              </a:rPr>
              <a:t>them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5" dirty="0">
                <a:latin typeface="Calibri"/>
                <a:cs typeface="Calibri"/>
              </a:rPr>
              <a:t>better </a:t>
            </a:r>
            <a:r>
              <a:rPr sz="2400" b="1" spc="-5" dirty="0">
                <a:latin typeface="Calibri"/>
                <a:cs typeface="Calibri"/>
              </a:rPr>
              <a:t>chance </a:t>
            </a:r>
            <a:r>
              <a:rPr sz="2400" b="1" spc="-15" dirty="0">
                <a:latin typeface="Calibri"/>
                <a:cs typeface="Calibri"/>
              </a:rPr>
              <a:t>at </a:t>
            </a:r>
            <a:r>
              <a:rPr sz="2400" b="1" spc="-5" dirty="0">
                <a:latin typeface="Calibri"/>
                <a:cs typeface="Calibri"/>
              </a:rPr>
              <a:t>success during the</a:t>
            </a:r>
            <a:r>
              <a:rPr sz="2400" b="1" spc="1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course.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It is </a:t>
            </a:r>
            <a:r>
              <a:rPr sz="2400" b="1" spc="-15" dirty="0">
                <a:latin typeface="Calibri"/>
                <a:cs typeface="Calibri"/>
              </a:rPr>
              <a:t>broken </a:t>
            </a:r>
            <a:r>
              <a:rPr sz="2400" b="1" spc="-5" dirty="0">
                <a:latin typeface="Calibri"/>
                <a:cs typeface="Calibri"/>
              </a:rPr>
              <a:t>down </a:t>
            </a:r>
            <a:r>
              <a:rPr sz="2400" b="1" spc="-20" dirty="0">
                <a:latin typeface="Calibri"/>
                <a:cs typeface="Calibri"/>
              </a:rPr>
              <a:t>into</a:t>
            </a:r>
            <a:r>
              <a:rPr sz="2400" b="1" spc="-5" dirty="0">
                <a:latin typeface="Calibri"/>
                <a:cs typeface="Calibri"/>
              </a:rPr>
              <a:t> sections.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8840" y="6472301"/>
            <a:ext cx="153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latin typeface="Calibri"/>
                <a:cs typeface="Calibri"/>
              </a:rPr>
              <a:t>2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84" y="1915255"/>
            <a:ext cx="6010835" cy="383190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322882" y="2820310"/>
            <a:ext cx="146379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Pan shaped turret</a:t>
            </a:r>
            <a:endParaRPr lang="en-US" sz="1350" dirty="0"/>
          </a:p>
        </p:txBody>
      </p:sp>
      <p:sp>
        <p:nvSpPr>
          <p:cNvPr id="39" name="Rectangle 38"/>
          <p:cNvSpPr/>
          <p:nvPr/>
        </p:nvSpPr>
        <p:spPr>
          <a:xfrm>
            <a:off x="7803705" y="4489400"/>
            <a:ext cx="1358257" cy="30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indent="-4763">
              <a:lnSpc>
                <a:spcPct val="103000"/>
              </a:lnSpc>
              <a:spcAft>
                <a:spcPts val="75"/>
              </a:spcAft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Bullet deflectors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322881" y="3923456"/>
            <a:ext cx="2001970" cy="171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347982" y="4009182"/>
            <a:ext cx="455723" cy="4562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966243" y="4496158"/>
            <a:ext cx="1462260" cy="30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indent="-4763">
              <a:lnSpc>
                <a:spcPct val="103000"/>
              </a:lnSpc>
              <a:spcAft>
                <a:spcPts val="75"/>
              </a:spcAft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Rubber side skirts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254129" y="4084805"/>
            <a:ext cx="247298" cy="411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190073" y="4465396"/>
            <a:ext cx="311354" cy="506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4" idx="1"/>
          </p:cNvCxnSpPr>
          <p:nvPr/>
        </p:nvCxnSpPr>
        <p:spPr>
          <a:xfrm>
            <a:off x="5501427" y="4489401"/>
            <a:ext cx="464816" cy="1599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80900" y="1182475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BMP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20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10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64" y="1903640"/>
            <a:ext cx="6171872" cy="39120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0500" y="3829050"/>
            <a:ext cx="514350" cy="285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4895850" y="3602499"/>
            <a:ext cx="628650" cy="512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5524500" y="4114800"/>
            <a:ext cx="1371600" cy="1314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896102" y="4114800"/>
            <a:ext cx="914399" cy="1314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99688" y="5455728"/>
            <a:ext cx="1238609" cy="30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indent="-4763">
              <a:lnSpc>
                <a:spcPct val="103000"/>
              </a:lnSpc>
              <a:spcAft>
                <a:spcPts val="75"/>
              </a:spcAft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bow gunners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6234" y="2328194"/>
            <a:ext cx="2364237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763">
              <a:lnSpc>
                <a:spcPct val="103000"/>
              </a:lnSpc>
              <a:spcAft>
                <a:spcPts val="75"/>
              </a:spcAft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Dual mounted 100mm/30mm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4550" y="2611444"/>
            <a:ext cx="2000250" cy="1105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380900" y="1145284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BMP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21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6660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8" y="2057401"/>
            <a:ext cx="5915027" cy="3943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0100" y="2680647"/>
            <a:ext cx="1034386" cy="30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3000"/>
              </a:lnSpc>
              <a:spcAft>
                <a:spcPts val="75"/>
              </a:spcAft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Small turret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5429250"/>
            <a:ext cx="4314514" cy="30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indent="-4763">
              <a:lnSpc>
                <a:spcPct val="103000"/>
              </a:lnSpc>
              <a:spcAft>
                <a:spcPts val="75"/>
              </a:spcAft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Un-supported suspension, 6 road wheels, very low profile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0249" y="1145871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MTLB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22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13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1872191"/>
            <a:ext cx="7029450" cy="395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0917" y="1140136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 54/55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7350" y="3200400"/>
            <a:ext cx="1200150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5024503" y="2397796"/>
            <a:ext cx="1721625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Mushroom like turret</a:t>
            </a:r>
          </a:p>
        </p:txBody>
      </p:sp>
      <p:cxnSp>
        <p:nvCxnSpPr>
          <p:cNvPr id="13" name="Straight Connector 12"/>
          <p:cNvCxnSpPr>
            <a:stCxn id="10" idx="3"/>
          </p:cNvCxnSpPr>
          <p:nvPr/>
        </p:nvCxnSpPr>
        <p:spPr>
          <a:xfrm flipV="1">
            <a:off x="6667500" y="3086101"/>
            <a:ext cx="342900" cy="200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0400" y="2701366"/>
            <a:ext cx="2190664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Two distinctive troop rails;</a:t>
            </a:r>
          </a:p>
          <a:p>
            <a:r>
              <a:rPr lang="en-US" sz="1350" b="1" dirty="0"/>
              <a:t>one straight and one bowed</a:t>
            </a:r>
            <a:endParaRPr lang="en-US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4095752" y="4743450"/>
            <a:ext cx="4286751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Five large cast road wheels with a gap between #1 and #2</a:t>
            </a:r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23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2581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89332"/>
            <a:ext cx="6477000" cy="4857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2917" y="1143001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 72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24</a:t>
            </a:fld>
            <a:endParaRPr lang="en-US" spc="-5" dirty="0"/>
          </a:p>
        </p:txBody>
      </p:sp>
      <p:sp>
        <p:nvSpPr>
          <p:cNvPr id="5" name="TextBox 4"/>
          <p:cNvSpPr txBox="1"/>
          <p:nvPr/>
        </p:nvSpPr>
        <p:spPr>
          <a:xfrm>
            <a:off x="3775594" y="5334000"/>
            <a:ext cx="4201791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Six</a:t>
            </a:r>
            <a:r>
              <a:rPr lang="en-US" sz="1350" b="1" dirty="0" smtClean="0"/>
              <a:t> </a:t>
            </a:r>
            <a:r>
              <a:rPr lang="en-US" sz="1350" b="1" dirty="0"/>
              <a:t>large cast road wheels with a gap between #1 and #2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884105" y="4170959"/>
            <a:ext cx="2022990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Distinct “V” on front deck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918590" y="4063825"/>
            <a:ext cx="955286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907095" y="4218208"/>
            <a:ext cx="1011495" cy="102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2098" y="2502250"/>
            <a:ext cx="192975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Bore evacuator 1/3 back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2081" y="3164631"/>
            <a:ext cx="684896" cy="439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384738" y="2825956"/>
            <a:ext cx="382239" cy="335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1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1" y="1880086"/>
            <a:ext cx="6351555" cy="3854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2111" y="1103172"/>
            <a:ext cx="117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 80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3100" y="3143250"/>
            <a:ext cx="375428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28528" y="3086100"/>
            <a:ext cx="653273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15393" y="2947600"/>
            <a:ext cx="192975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Bore evacuator 1/3 back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0814" y="4171950"/>
            <a:ext cx="955286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896100" y="4000501"/>
            <a:ext cx="863084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95109" y="3654253"/>
            <a:ext cx="2045966" cy="7155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Wavy front skirt </a:t>
            </a:r>
          </a:p>
          <a:p>
            <a:r>
              <a:rPr lang="en-US" sz="1350" b="1" dirty="0"/>
              <a:t>and “6 pack” reactive armor</a:t>
            </a: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4440188" y="3768451"/>
            <a:ext cx="569963" cy="365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6757680" y="3768450"/>
            <a:ext cx="569963" cy="365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2704110" y="2878352"/>
            <a:ext cx="1691873" cy="7155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Turret overhang with</a:t>
            </a:r>
          </a:p>
          <a:p>
            <a:r>
              <a:rPr lang="en-US" sz="1350" b="1" dirty="0"/>
              <a:t>stand-off skirts in</a:t>
            </a:r>
          </a:p>
          <a:p>
            <a:r>
              <a:rPr lang="en-US" sz="1350" b="1" dirty="0"/>
              <a:t> frontal arc</a:t>
            </a:r>
            <a:endParaRPr lang="en-US" sz="1350" dirty="0"/>
          </a:p>
        </p:txBody>
      </p:sp>
      <p:cxnSp>
        <p:nvCxnSpPr>
          <p:cNvPr id="22" name="Straight Connector 21"/>
          <p:cNvCxnSpPr>
            <a:endCxn id="16" idx="1"/>
          </p:cNvCxnSpPr>
          <p:nvPr/>
        </p:nvCxnSpPr>
        <p:spPr>
          <a:xfrm>
            <a:off x="3528518" y="3579640"/>
            <a:ext cx="911671" cy="371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25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9429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843088"/>
            <a:ext cx="6686550" cy="50149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5801" y="194248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34946" y="1176210"/>
            <a:ext cx="292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2S1 </a:t>
            </a:r>
            <a:r>
              <a:rPr lang="en-US" sz="3600" b="1" dirty="0" err="1"/>
              <a:t>Gvozdika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26</a:t>
            </a:fld>
            <a:endParaRPr lang="en-US" spc="-5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867400"/>
            <a:ext cx="3907223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Seven</a:t>
            </a:r>
            <a:r>
              <a:rPr lang="en-US" sz="1350" b="1" dirty="0" smtClean="0"/>
              <a:t> stamped road </a:t>
            </a:r>
            <a:r>
              <a:rPr lang="en-US" sz="1350" b="1" dirty="0"/>
              <a:t>wheels with </a:t>
            </a:r>
            <a:r>
              <a:rPr lang="en-US" sz="1350" b="1" dirty="0" smtClean="0"/>
              <a:t>unsupported track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161753"/>
            <a:ext cx="3601948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Turret sits to rear with 122mm howitzer in front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5148158" y="4093369"/>
            <a:ext cx="955286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48631" y="4533974"/>
            <a:ext cx="863084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3160" y="4962599"/>
            <a:ext cx="3265830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Driver left side of vehicle unlike most tanks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466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625801" y="194248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34946" y="1176210"/>
            <a:ext cx="336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ZSU 23-4 </a:t>
            </a:r>
            <a:r>
              <a:rPr lang="en-US" sz="3600" b="1" dirty="0" err="1"/>
              <a:t>Shilka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87" y="1646363"/>
            <a:ext cx="7359758" cy="4940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27</a:t>
            </a:fld>
            <a:endParaRPr lang="en-US" spc="-5" dirty="0"/>
          </a:p>
        </p:txBody>
      </p:sp>
      <p:sp>
        <p:nvSpPr>
          <p:cNvPr id="8" name="TextBox 7"/>
          <p:cNvSpPr txBox="1"/>
          <p:nvPr/>
        </p:nvSpPr>
        <p:spPr>
          <a:xfrm>
            <a:off x="8492723" y="1965564"/>
            <a:ext cx="3089678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Four 23mm anti-aircraft autocannons, hence the name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6172219"/>
            <a:ext cx="3304494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Six</a:t>
            </a:r>
            <a:r>
              <a:rPr lang="en-US" sz="1350" b="1" dirty="0" smtClean="0"/>
              <a:t> stamped road </a:t>
            </a:r>
            <a:r>
              <a:rPr lang="en-US" sz="1350" b="1" dirty="0"/>
              <a:t>wheels with </a:t>
            </a:r>
            <a:r>
              <a:rPr lang="en-US" sz="1350" b="1" dirty="0" smtClean="0"/>
              <a:t>rear sprocket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367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9512"/>
            <a:ext cx="6619875" cy="5185114"/>
          </a:xfrm>
          <a:prstGeom prst="rect">
            <a:avLst/>
          </a:prstGeom>
        </p:spPr>
      </p:pic>
      <p:sp>
        <p:nvSpPr>
          <p:cNvPr id="4" name="object 34"/>
          <p:cNvSpPr txBox="1">
            <a:spLocks noGrp="1"/>
          </p:cNvSpPr>
          <p:nvPr>
            <p:ph type="title"/>
          </p:nvPr>
        </p:nvSpPr>
        <p:spPr>
          <a:xfrm>
            <a:off x="4343400" y="1115896"/>
            <a:ext cx="351692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sz="3600" spc="-4" dirty="0">
                <a:latin typeface="Arial"/>
                <a:cs typeface="Arial"/>
              </a:rPr>
              <a:t>UAZ-469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28</a:t>
            </a:fld>
            <a:endParaRPr lang="en-US" spc="-5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715000"/>
            <a:ext cx="2155847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Off-road light utility vehicle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382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4"/>
          <p:cNvSpPr txBox="1">
            <a:spLocks noGrp="1"/>
          </p:cNvSpPr>
          <p:nvPr>
            <p:ph type="title"/>
          </p:nvPr>
        </p:nvSpPr>
        <p:spPr>
          <a:xfrm>
            <a:off x="4337537" y="1219200"/>
            <a:ext cx="351692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sz="3600" spc="-4" dirty="0">
                <a:latin typeface="Arial"/>
                <a:cs typeface="Arial"/>
              </a:rPr>
              <a:t>Ural-375D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3333" r="18333" b="21334"/>
          <a:stretch/>
        </p:blipFill>
        <p:spPr>
          <a:xfrm>
            <a:off x="1828800" y="1892057"/>
            <a:ext cx="8305800" cy="46779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29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313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944" y="1760795"/>
            <a:ext cx="10778055" cy="4116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98550" algn="l"/>
                <a:tab pos="9020175" algn="l"/>
                <a:tab pos="9084310" algn="l"/>
              </a:tabLst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first </a:t>
            </a:r>
            <a:r>
              <a:rPr sz="2400" b="1" spc="-5" dirty="0">
                <a:latin typeface="Calibri"/>
                <a:cs typeface="Calibri"/>
              </a:rPr>
              <a:t>section is </a:t>
            </a:r>
            <a:r>
              <a:rPr lang="en-US" sz="2400" b="1" spc="-5" dirty="0" smtClean="0">
                <a:latin typeface="Calibri"/>
                <a:cs typeface="Calibri"/>
              </a:rPr>
              <a:t>selected chapters from TC 3-20.31-4, </a:t>
            </a:r>
            <a:r>
              <a:rPr sz="2400" b="1" spc="-10" dirty="0" smtClean="0">
                <a:latin typeface="Calibri"/>
                <a:cs typeface="Calibri"/>
              </a:rPr>
              <a:t>Direct </a:t>
            </a:r>
            <a:r>
              <a:rPr sz="2400" b="1" spc="-10" dirty="0">
                <a:latin typeface="Calibri"/>
                <a:cs typeface="Calibri"/>
              </a:rPr>
              <a:t>Fire Engagement Process </a:t>
            </a:r>
            <a:r>
              <a:rPr lang="en-US" sz="2400" b="1" spc="-5" dirty="0" smtClean="0">
                <a:latin typeface="Calibri"/>
                <a:cs typeface="Calibri"/>
              </a:rPr>
              <a:t>and TC 3-20.31, Training and Qualification, Crew.  </a:t>
            </a:r>
            <a:r>
              <a:rPr sz="2400" b="1" spc="-10" dirty="0" smtClean="0">
                <a:latin typeface="Calibri"/>
                <a:cs typeface="Calibri"/>
              </a:rPr>
              <a:t>Reading </a:t>
            </a:r>
            <a:r>
              <a:rPr sz="2400" b="1" spc="-5" dirty="0">
                <a:latin typeface="Calibri"/>
                <a:cs typeface="Calibri"/>
              </a:rPr>
              <a:t>prior </a:t>
            </a:r>
            <a:r>
              <a:rPr sz="2400" b="1" spc="-15" dirty="0" smtClean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the beginning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course </a:t>
            </a:r>
            <a:r>
              <a:rPr sz="2400" b="1" spc="-5" dirty="0">
                <a:latin typeface="Calibri"/>
                <a:cs typeface="Calibri"/>
              </a:rPr>
              <a:t>will </a:t>
            </a:r>
            <a:r>
              <a:rPr sz="2400" b="1" dirty="0">
                <a:latin typeface="Calibri"/>
                <a:cs typeface="Calibri"/>
              </a:rPr>
              <a:t>ease </a:t>
            </a:r>
            <a:r>
              <a:rPr sz="2400" b="1" spc="-10" dirty="0">
                <a:latin typeface="Calibri"/>
                <a:cs typeface="Calibri"/>
              </a:rPr>
              <a:t>understanding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during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instruction</a:t>
            </a:r>
            <a:r>
              <a:rPr lang="en-US" sz="2400" b="1" spc="-5" dirty="0" smtClean="0">
                <a:latin typeface="Calibri"/>
                <a:cs typeface="Calibri"/>
              </a:rPr>
              <a:t>.  </a:t>
            </a:r>
            <a:r>
              <a:rPr sz="2400" b="1" spc="-5" dirty="0" smtClean="0">
                <a:latin typeface="Calibri"/>
                <a:cs typeface="Calibri"/>
              </a:rPr>
              <a:t>All </a:t>
            </a:r>
            <a:r>
              <a:rPr sz="2400" b="1" dirty="0" smtClean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chapters listed for </a:t>
            </a:r>
            <a:r>
              <a:rPr sz="2400" b="1" spc="-10" dirty="0">
                <a:latin typeface="Calibri"/>
                <a:cs typeface="Calibri"/>
              </a:rPr>
              <a:t>reading are covered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20" dirty="0">
                <a:latin typeface="Calibri"/>
                <a:cs typeface="Calibri"/>
              </a:rPr>
              <a:t>Day </a:t>
            </a:r>
            <a:r>
              <a:rPr lang="en-US" sz="2400" b="1" dirty="0" smtClean="0">
                <a:latin typeface="Calibri"/>
                <a:cs typeface="Calibri"/>
              </a:rPr>
              <a:t>1-3</a:t>
            </a:r>
            <a:r>
              <a:rPr sz="2400" b="1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Senior Gunner </a:t>
            </a:r>
            <a:r>
              <a:rPr sz="2400" b="1" spc="-5" dirty="0" smtClean="0">
                <a:latin typeface="Calibri"/>
                <a:cs typeface="Calibri"/>
              </a:rPr>
              <a:t>Course.</a:t>
            </a:r>
            <a:endParaRPr lang="en-US" sz="2400" b="1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98550" algn="l"/>
                <a:tab pos="9020175" algn="l"/>
                <a:tab pos="9084310" algn="l"/>
              </a:tabLst>
            </a:pPr>
            <a:endParaRPr lang="en-US" sz="2400" b="1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98550" algn="l"/>
                <a:tab pos="9020175" algn="l"/>
                <a:tab pos="9084310" algn="l"/>
              </a:tabLst>
            </a:pPr>
            <a:r>
              <a:rPr sz="2400" b="1" spc="-5" dirty="0" smtClean="0">
                <a:latin typeface="Calibri"/>
                <a:cs typeface="Calibri"/>
              </a:rPr>
              <a:t>These </a:t>
            </a:r>
            <a:r>
              <a:rPr sz="2400" b="1" spc="-15" dirty="0">
                <a:latin typeface="Calibri"/>
                <a:cs typeface="Calibri"/>
              </a:rPr>
              <a:t>chapters make </a:t>
            </a:r>
            <a:r>
              <a:rPr sz="2400" b="1" spc="-5" dirty="0">
                <a:latin typeface="Calibri"/>
                <a:cs typeface="Calibri"/>
              </a:rPr>
              <a:t>up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5" dirty="0">
                <a:latin typeface="Calibri"/>
                <a:cs typeface="Calibri"/>
              </a:rPr>
              <a:t>large </a:t>
            </a:r>
            <a:r>
              <a:rPr sz="2400" b="1" spc="-10" dirty="0">
                <a:latin typeface="Calibri"/>
                <a:cs typeface="Calibri"/>
              </a:rPr>
              <a:t>amount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first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test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point</a:t>
            </a:r>
            <a:r>
              <a:rPr lang="en-US" sz="2400" b="1" spc="-10" dirty="0" smtClean="0">
                <a:latin typeface="Calibri"/>
                <a:cs typeface="Calibri"/>
              </a:rPr>
              <a:t>—</a:t>
            </a:r>
            <a:r>
              <a:rPr lang="en-US" sz="2400" b="1" spc="-10" dirty="0" smtClean="0">
                <a:cs typeface="Calibri"/>
              </a:rPr>
              <a:t>three </a:t>
            </a:r>
            <a:r>
              <a:rPr lang="en-US" sz="2400" b="1" spc="-10" dirty="0">
                <a:cs typeface="Calibri"/>
              </a:rPr>
              <a:t>10-question </a:t>
            </a:r>
            <a:r>
              <a:rPr lang="en-US" sz="2400" b="1" spc="-15" dirty="0">
                <a:cs typeface="Calibri"/>
              </a:rPr>
              <a:t>written </a:t>
            </a:r>
            <a:r>
              <a:rPr lang="en-US" sz="2400" b="1" spc="-20" dirty="0" smtClean="0">
                <a:cs typeface="Calibri"/>
              </a:rPr>
              <a:t>exams </a:t>
            </a:r>
            <a:r>
              <a:rPr sz="2400" b="1" spc="-10" dirty="0" smtClean="0">
                <a:latin typeface="Calibri"/>
                <a:cs typeface="Calibri"/>
              </a:rPr>
              <a:t>where </a:t>
            </a:r>
            <a:r>
              <a:rPr sz="2400" b="1" spc="-10" dirty="0">
                <a:latin typeface="Calibri"/>
                <a:cs typeface="Calibri"/>
              </a:rPr>
              <a:t>students must achieve </a:t>
            </a:r>
            <a:r>
              <a:rPr sz="2400" b="1" spc="-5" dirty="0">
                <a:latin typeface="Calibri"/>
                <a:cs typeface="Calibri"/>
              </a:rPr>
              <a:t>80%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15" dirty="0">
                <a:latin typeface="Calibri"/>
                <a:cs typeface="Calibri"/>
              </a:rPr>
              <a:t>better </a:t>
            </a:r>
            <a:r>
              <a:rPr lang="en-US" sz="2400" b="1" spc="-15" smtClean="0">
                <a:latin typeface="Calibri"/>
                <a:cs typeface="Calibri"/>
              </a:rPr>
              <a:t>on each </a:t>
            </a:r>
            <a:r>
              <a:rPr sz="2400" b="1" spc="-5" smtClean="0">
                <a:latin typeface="Calibri"/>
                <a:cs typeface="Calibri"/>
              </a:rPr>
              <a:t>without </a:t>
            </a:r>
            <a:r>
              <a:rPr sz="2400" b="1" spc="-15" dirty="0">
                <a:latin typeface="Calibri"/>
                <a:cs typeface="Calibri"/>
              </a:rPr>
              <a:t>references.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78422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last </a:t>
            </a:r>
            <a:r>
              <a:rPr sz="2400" b="1" spc="-5" dirty="0">
                <a:latin typeface="Calibri"/>
                <a:cs typeface="Calibri"/>
              </a:rPr>
              <a:t>section </a:t>
            </a:r>
            <a:r>
              <a:rPr sz="2400" b="1" spc="-15" dirty="0">
                <a:latin typeface="Calibri"/>
                <a:cs typeface="Calibri"/>
              </a:rPr>
              <a:t>covers </a:t>
            </a:r>
            <a:r>
              <a:rPr sz="2400" b="1" spc="-5" dirty="0">
                <a:latin typeface="Calibri"/>
                <a:cs typeface="Calibri"/>
              </a:rPr>
              <a:t>parts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Gunnery Skills </a:t>
            </a:r>
            <a:r>
              <a:rPr sz="2400" b="1" spc="-60" dirty="0">
                <a:latin typeface="Calibri"/>
                <a:cs typeface="Calibri"/>
              </a:rPr>
              <a:t>Test </a:t>
            </a:r>
            <a:r>
              <a:rPr sz="2400" b="1" spc="-15" dirty="0">
                <a:latin typeface="Calibri"/>
                <a:cs typeface="Calibri"/>
              </a:rPr>
              <a:t>tasks </a:t>
            </a:r>
            <a:r>
              <a:rPr sz="2400" b="1" spc="-10" dirty="0">
                <a:latin typeface="Calibri"/>
                <a:cs typeface="Calibri"/>
              </a:rPr>
              <a:t>that </a:t>
            </a:r>
            <a:r>
              <a:rPr sz="2400" b="1" dirty="0">
                <a:latin typeface="Calibri"/>
                <a:cs typeface="Calibri"/>
              </a:rPr>
              <a:t>each  </a:t>
            </a:r>
            <a:r>
              <a:rPr sz="2400" b="1" spc="-10" dirty="0">
                <a:latin typeface="Calibri"/>
                <a:cs typeface="Calibri"/>
              </a:rPr>
              <a:t>student must master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order </a:t>
            </a:r>
            <a:r>
              <a:rPr sz="2400" b="1" spc="-15" dirty="0">
                <a:latin typeface="Calibri"/>
                <a:cs typeface="Calibri"/>
              </a:rPr>
              <a:t>to graduate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course.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8840" y="6472301"/>
            <a:ext cx="153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latin typeface="Calibri"/>
                <a:cs typeface="Calibri"/>
              </a:rPr>
              <a:t>3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4"/>
          <p:cNvSpPr txBox="1">
            <a:spLocks noGrp="1"/>
          </p:cNvSpPr>
          <p:nvPr>
            <p:ph type="title"/>
          </p:nvPr>
        </p:nvSpPr>
        <p:spPr>
          <a:xfrm>
            <a:off x="4337537" y="1219200"/>
            <a:ext cx="351692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sz="3600" spc="-4" dirty="0">
                <a:latin typeface="Arial"/>
                <a:cs typeface="Arial"/>
              </a:rPr>
              <a:t>BM-21 GRAD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1802410"/>
            <a:ext cx="7848600" cy="506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30</a:t>
            </a:fld>
            <a:endParaRPr lang="en-US" spc="-5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715000"/>
            <a:ext cx="3275512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40 122mm multiple rocket launcher system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350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4"/>
          <p:cNvSpPr txBox="1">
            <a:spLocks noGrp="1"/>
          </p:cNvSpPr>
          <p:nvPr>
            <p:ph type="title"/>
          </p:nvPr>
        </p:nvSpPr>
        <p:spPr>
          <a:xfrm>
            <a:off x="4337537" y="1219200"/>
            <a:ext cx="351692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sz="3600" spc="-4" dirty="0">
                <a:latin typeface="Arial"/>
                <a:cs typeface="Arial"/>
              </a:rPr>
              <a:t>KRAZ 260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6705600" cy="5029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31</a:t>
            </a:fld>
            <a:endParaRPr lang="en-US" spc="-5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715000"/>
            <a:ext cx="373191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Off-road 6X6 tractor with fender over rear wheels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712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93379"/>
            <a:ext cx="6674436" cy="3753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1" y="5372100"/>
            <a:ext cx="337162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6 road wheels with a space between #3 &amp; #4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667500" y="3870270"/>
            <a:ext cx="628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1826" y="3870270"/>
            <a:ext cx="314325" cy="1501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5796" y="5393662"/>
            <a:ext cx="269727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Driver’s hatch in flat portion of hull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10300" y="3028950"/>
            <a:ext cx="457200" cy="57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7138110" y="3176200"/>
            <a:ext cx="120218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TOW launcher</a:t>
            </a:r>
          </a:p>
        </p:txBody>
      </p:sp>
      <p:cxnSp>
        <p:nvCxnSpPr>
          <p:cNvPr id="19" name="Straight Connector 18"/>
          <p:cNvCxnSpPr>
            <a:endCxn id="17" idx="1"/>
          </p:cNvCxnSpPr>
          <p:nvPr/>
        </p:nvCxnSpPr>
        <p:spPr>
          <a:xfrm>
            <a:off x="6667501" y="3314703"/>
            <a:ext cx="470609" cy="11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4"/>
          <p:cNvSpPr txBox="1">
            <a:spLocks noGrp="1"/>
          </p:cNvSpPr>
          <p:nvPr>
            <p:ph type="title"/>
          </p:nvPr>
        </p:nvSpPr>
        <p:spPr>
          <a:xfrm>
            <a:off x="4337538" y="1219200"/>
            <a:ext cx="351692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sz="3600" spc="-4" dirty="0">
                <a:latin typeface="Arial"/>
                <a:cs typeface="Arial"/>
              </a:rPr>
              <a:t>Bradley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32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0979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519" y="2301622"/>
            <a:ext cx="7720965" cy="455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34"/>
          <p:cNvSpPr txBox="1">
            <a:spLocks/>
          </p:cNvSpPr>
          <p:nvPr/>
        </p:nvSpPr>
        <p:spPr>
          <a:xfrm>
            <a:off x="4337537" y="1219200"/>
            <a:ext cx="351692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35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9525" algn="ctr">
              <a:spcBef>
                <a:spcPts val="75"/>
              </a:spcBef>
            </a:pPr>
            <a:r>
              <a:rPr lang="en-US" sz="3600" kern="0" spc="-4" dirty="0">
                <a:latin typeface="Arial"/>
                <a:cs typeface="Arial"/>
              </a:rPr>
              <a:t>Abrams</a:t>
            </a:r>
            <a:endParaRPr lang="en-US" sz="3600" kern="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33</a:t>
            </a:fld>
            <a:endParaRPr lang="en-US" spc="-5" dirty="0"/>
          </a:p>
        </p:txBody>
      </p:sp>
      <p:sp>
        <p:nvSpPr>
          <p:cNvPr id="6" name="Rectangle 5"/>
          <p:cNvSpPr/>
          <p:nvPr/>
        </p:nvSpPr>
        <p:spPr>
          <a:xfrm>
            <a:off x="5410200" y="4593063"/>
            <a:ext cx="457200" cy="57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19400" y="5194380"/>
            <a:ext cx="2703858" cy="596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6436560"/>
            <a:ext cx="337162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7</a:t>
            </a:r>
            <a:r>
              <a:rPr lang="en-US" sz="1350" b="1" dirty="0" smtClean="0"/>
              <a:t> </a:t>
            </a:r>
            <a:r>
              <a:rPr lang="en-US" sz="1350" b="1" dirty="0"/>
              <a:t>road wheels with a space between </a:t>
            </a:r>
            <a:r>
              <a:rPr lang="en-US" sz="1350" b="1" dirty="0" smtClean="0"/>
              <a:t>#1 </a:t>
            </a:r>
            <a:r>
              <a:rPr lang="en-US" sz="1350" b="1" dirty="0"/>
              <a:t>&amp; </a:t>
            </a:r>
            <a:r>
              <a:rPr lang="en-US" sz="1350" b="1" dirty="0" smtClean="0"/>
              <a:t>#2</a:t>
            </a:r>
            <a:endParaRPr lang="en-US" sz="13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8760" y="5777948"/>
            <a:ext cx="2313518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Cutout on both sides of turret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7451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3042" y="1910480"/>
            <a:ext cx="7105919" cy="494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b="1" dirty="0"/>
          </a:p>
        </p:txBody>
      </p:sp>
      <p:sp>
        <p:nvSpPr>
          <p:cNvPr id="7" name="object 34"/>
          <p:cNvSpPr txBox="1">
            <a:spLocks/>
          </p:cNvSpPr>
          <p:nvPr/>
        </p:nvSpPr>
        <p:spPr>
          <a:xfrm>
            <a:off x="4337537" y="1219200"/>
            <a:ext cx="351692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35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9525" algn="ctr">
              <a:spcBef>
                <a:spcPts val="75"/>
              </a:spcBef>
            </a:pPr>
            <a:r>
              <a:rPr lang="en-US" sz="3600" kern="0" spc="-4" dirty="0">
                <a:latin typeface="Arial"/>
                <a:cs typeface="Arial"/>
              </a:rPr>
              <a:t>Stryker</a:t>
            </a:r>
            <a:endParaRPr lang="en-US" sz="3600" kern="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34</a:t>
            </a:fld>
            <a:endParaRPr lang="en-US" spc="-5" dirty="0"/>
          </a:p>
        </p:txBody>
      </p:sp>
      <p:sp>
        <p:nvSpPr>
          <p:cNvPr id="5" name="TextBox 4"/>
          <p:cNvSpPr txBox="1"/>
          <p:nvPr/>
        </p:nvSpPr>
        <p:spPr>
          <a:xfrm>
            <a:off x="7667211" y="5791200"/>
            <a:ext cx="337162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6 road wheels with a space between #3 &amp; #4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4421508"/>
            <a:ext cx="685800" cy="602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4"/>
          <p:cNvSpPr txBox="1">
            <a:spLocks/>
          </p:cNvSpPr>
          <p:nvPr/>
        </p:nvSpPr>
        <p:spPr>
          <a:xfrm>
            <a:off x="4337537" y="1219200"/>
            <a:ext cx="351692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35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9525" algn="ctr">
              <a:spcBef>
                <a:spcPts val="75"/>
              </a:spcBef>
            </a:pPr>
            <a:r>
              <a:rPr lang="en-US" sz="3600" kern="0" dirty="0">
                <a:latin typeface="Arial"/>
                <a:cs typeface="Arial"/>
              </a:rPr>
              <a:t>SA-13 Gopher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41" y="1782816"/>
            <a:ext cx="7880721" cy="50751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35</a:t>
            </a:fld>
            <a:endParaRPr lang="en-US" spc="-5" dirty="0"/>
          </a:p>
        </p:txBody>
      </p:sp>
      <p:sp>
        <p:nvSpPr>
          <p:cNvPr id="5" name="TextBox 4"/>
          <p:cNvSpPr txBox="1"/>
          <p:nvPr/>
        </p:nvSpPr>
        <p:spPr>
          <a:xfrm>
            <a:off x="7667211" y="5791200"/>
            <a:ext cx="3068789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MTLB chassis with surface to air missiles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40888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4"/>
          <p:cNvSpPr txBox="1">
            <a:spLocks/>
          </p:cNvSpPr>
          <p:nvPr/>
        </p:nvSpPr>
        <p:spPr>
          <a:xfrm>
            <a:off x="4337537" y="1219200"/>
            <a:ext cx="351692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135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9525" algn="ctr">
              <a:spcBef>
                <a:spcPts val="75"/>
              </a:spcBef>
            </a:pPr>
            <a:r>
              <a:rPr lang="en-US" sz="3600" kern="0" dirty="0">
                <a:latin typeface="Arial"/>
                <a:cs typeface="Arial"/>
              </a:rPr>
              <a:t>BTR-152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782816"/>
            <a:ext cx="8382001" cy="50070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36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9945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048" y="1491738"/>
            <a:ext cx="1127252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TASK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 marR="55308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CLEAR, </a:t>
            </a:r>
            <a:r>
              <a:rPr sz="1800" b="1" spc="-5" dirty="0">
                <a:latin typeface="Calibri"/>
                <a:cs typeface="Calibri"/>
              </a:rPr>
              <a:t>DISASSEMBLE, ASSEMBLE,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PERFORM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spc="-10" dirty="0">
                <a:latin typeface="Calibri"/>
                <a:cs typeface="Calibri"/>
              </a:rPr>
              <a:t>CHECK </a:t>
            </a:r>
            <a:r>
              <a:rPr sz="1800" b="1" spc="-5" dirty="0">
                <a:latin typeface="Calibri"/>
                <a:cs typeface="Calibri"/>
              </a:rPr>
              <a:t>ON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MK19 40MM GRENADE MACHINE </a:t>
            </a:r>
            <a:r>
              <a:rPr sz="1800" b="1" dirty="0">
                <a:latin typeface="Calibri"/>
                <a:cs typeface="Calibri"/>
              </a:rPr>
              <a:t>GUN  </a:t>
            </a:r>
            <a:r>
              <a:rPr sz="1800" b="1" spc="-10" dirty="0">
                <a:latin typeface="Calibri"/>
                <a:cs typeface="Calibri"/>
              </a:rPr>
              <a:t>ACTION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Clear, </a:t>
            </a:r>
            <a:r>
              <a:rPr sz="1800" spc="-5" dirty="0">
                <a:latin typeface="Calibri"/>
                <a:cs typeface="Calibri"/>
              </a:rPr>
              <a:t>disassemble </a:t>
            </a:r>
            <a:r>
              <a:rPr sz="1800" spc="-10" dirty="0">
                <a:latin typeface="Calibri"/>
                <a:cs typeface="Calibri"/>
              </a:rPr>
              <a:t>(fieldstrip), </a:t>
            </a:r>
            <a:r>
              <a:rPr sz="1800" spc="-5" dirty="0">
                <a:latin typeface="Calibri"/>
                <a:cs typeface="Calibri"/>
              </a:rPr>
              <a:t>assemble, </a:t>
            </a:r>
            <a:r>
              <a:rPr sz="1800" spc="-10" dirty="0">
                <a:latin typeface="Calibri"/>
                <a:cs typeface="Calibri"/>
              </a:rPr>
              <a:t>perform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function check 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MK19 40mm grenade machine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Given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MK19 grenade machine </a:t>
            </a:r>
            <a:r>
              <a:rPr sz="1800" dirty="0">
                <a:latin typeface="Calibri"/>
                <a:cs typeface="Calibri"/>
              </a:rPr>
              <a:t>gun </a:t>
            </a:r>
            <a:r>
              <a:rPr sz="1800" spc="-10" dirty="0">
                <a:latin typeface="Calibri"/>
                <a:cs typeface="Calibri"/>
              </a:rPr>
              <a:t>mounted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M3 tripod, 10 </a:t>
            </a:r>
            <a:r>
              <a:rPr sz="1800" spc="-10" dirty="0">
                <a:latin typeface="Calibri"/>
                <a:cs typeface="Calibri"/>
              </a:rPr>
              <a:t>rounds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linked </a:t>
            </a:r>
            <a:r>
              <a:rPr sz="1800" spc="-10" dirty="0">
                <a:latin typeface="Calibri"/>
                <a:cs typeface="Calibri"/>
              </a:rPr>
              <a:t>dummy </a:t>
            </a:r>
            <a:r>
              <a:rPr sz="1800" spc="-5" dirty="0">
                <a:latin typeface="Calibri"/>
                <a:cs typeface="Calibri"/>
              </a:rPr>
              <a:t>40mm ammunition, </a:t>
            </a:r>
            <a:r>
              <a:rPr sz="1800" dirty="0">
                <a:latin typeface="Calibri"/>
                <a:cs typeface="Calibri"/>
              </a:rPr>
              <a:t>and FM </a:t>
            </a:r>
            <a:r>
              <a:rPr sz="1800" spc="-5" dirty="0">
                <a:latin typeface="Calibri"/>
                <a:cs typeface="Calibri"/>
              </a:rPr>
              <a:t>3-  </a:t>
            </a:r>
            <a:r>
              <a:rPr sz="1800" dirty="0">
                <a:latin typeface="Calibri"/>
                <a:cs typeface="Calibri"/>
              </a:rPr>
              <a:t>22.27.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Within </a:t>
            </a:r>
            <a:r>
              <a:rPr sz="1800" spc="-5" dirty="0">
                <a:latin typeface="Calibri"/>
                <a:cs typeface="Calibri"/>
              </a:rPr>
              <a:t>eight minutes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without </a:t>
            </a:r>
            <a:r>
              <a:rPr sz="1800" spc="-15" dirty="0">
                <a:latin typeface="Calibri"/>
                <a:cs typeface="Calibri"/>
              </a:rPr>
              <a:t>references,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crewmember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will—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-Clear (in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-Disassemble.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-Assemble.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Perform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function check </a:t>
            </a:r>
            <a:r>
              <a:rPr sz="1800" spc="-10" dirty="0">
                <a:latin typeface="Calibri"/>
                <a:cs typeface="Calibri"/>
              </a:rPr>
              <a:t>(in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952" y="1690221"/>
            <a:ext cx="10723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PERFORMANCE CHECKLIST FOR </a:t>
            </a:r>
            <a:r>
              <a:rPr sz="1800" b="1" spc="-40" dirty="0">
                <a:latin typeface="Calibri"/>
                <a:cs typeface="Calibri"/>
              </a:rPr>
              <a:t>TASK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CLEAR, </a:t>
            </a:r>
            <a:r>
              <a:rPr sz="1800" b="1" spc="-5" dirty="0">
                <a:latin typeface="Calibri"/>
                <a:cs typeface="Calibri"/>
              </a:rPr>
              <a:t>DISASSEMBLE, ASSEMBLE,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PERFORM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spc="-10" dirty="0">
                <a:latin typeface="Calibri"/>
                <a:cs typeface="Calibri"/>
              </a:rPr>
              <a:t>CHECK </a:t>
            </a:r>
            <a:r>
              <a:rPr sz="1800" b="1" spc="-5" dirty="0">
                <a:latin typeface="Calibri"/>
                <a:cs typeface="Calibri"/>
              </a:rPr>
              <a:t>ON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MK19 40MM GRENADE MACHINE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GUN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54952" y="2238861"/>
            <a:ext cx="203835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9352" y="2238861"/>
            <a:ext cx="10620375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Cleared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 marR="61360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 </a:t>
            </a:r>
            <a:r>
              <a:rPr sz="1800" spc="-5" dirty="0">
                <a:latin typeface="Calibri"/>
                <a:cs typeface="Calibri"/>
              </a:rPr>
              <a:t>position.  Opened the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Charged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weapon.</a:t>
            </a:r>
            <a:endParaRPr sz="1800">
              <a:latin typeface="Calibri"/>
              <a:cs typeface="Calibri"/>
            </a:endParaRPr>
          </a:p>
          <a:p>
            <a:pPr marL="12700" marR="48272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Returned charging </a:t>
            </a:r>
            <a:r>
              <a:rPr sz="1800" spc="-5" dirty="0">
                <a:latin typeface="Calibri"/>
                <a:cs typeface="Calibri"/>
              </a:rPr>
              <a:t>handles </a:t>
            </a:r>
            <a:r>
              <a:rPr sz="1800" spc="-15" dirty="0">
                <a:latin typeface="Calibri"/>
                <a:cs typeface="Calibri"/>
              </a:rPr>
              <a:t>forward, </a:t>
            </a:r>
            <a:r>
              <a:rPr sz="1800" spc="-10" dirty="0">
                <a:latin typeface="Calibri"/>
                <a:cs typeface="Calibri"/>
              </a:rPr>
              <a:t>leaving </a:t>
            </a:r>
            <a:r>
              <a:rPr sz="1800" spc="-5" dirty="0">
                <a:latin typeface="Calibri"/>
                <a:cs typeface="Calibri"/>
              </a:rPr>
              <a:t>one handle down. 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rounds from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tray.</a:t>
            </a:r>
            <a:endParaRPr sz="1800">
              <a:latin typeface="Calibri"/>
              <a:cs typeface="Calibri"/>
            </a:endParaRPr>
          </a:p>
          <a:p>
            <a:pPr marL="12700" marR="514984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Used the cleaning </a:t>
            </a:r>
            <a:r>
              <a:rPr sz="1800" spc="-15" dirty="0">
                <a:latin typeface="Calibri"/>
                <a:cs typeface="Calibri"/>
              </a:rPr>
              <a:t>rod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20" dirty="0">
                <a:latin typeface="Calibri"/>
                <a:cs typeface="Calibri"/>
              </a:rPr>
              <a:t>force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live round/empty </a:t>
            </a:r>
            <a:r>
              <a:rPr sz="1800" spc="-5" dirty="0">
                <a:latin typeface="Calibri"/>
                <a:cs typeface="Calibri"/>
              </a:rPr>
              <a:t>casing off the </a:t>
            </a:r>
            <a:r>
              <a:rPr sz="1800" spc="-15" dirty="0">
                <a:latin typeface="Calibri"/>
                <a:cs typeface="Calibri"/>
              </a:rPr>
              <a:t>face </a:t>
            </a:r>
            <a:r>
              <a:rPr sz="1800" spc="-5" dirty="0">
                <a:latin typeface="Calibri"/>
                <a:cs typeface="Calibri"/>
              </a:rPr>
              <a:t>of the bolt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caught the </a:t>
            </a:r>
            <a:r>
              <a:rPr sz="1800" spc="-10" dirty="0">
                <a:latin typeface="Calibri"/>
                <a:cs typeface="Calibri"/>
              </a:rPr>
              <a:t>live round.  Lowered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pulled both </a:t>
            </a:r>
            <a:r>
              <a:rPr sz="1800" spc="-10" dirty="0">
                <a:latin typeface="Calibri"/>
                <a:cs typeface="Calibri"/>
              </a:rPr>
              <a:t>charging </a:t>
            </a:r>
            <a:r>
              <a:rPr sz="1800" spc="-5" dirty="0">
                <a:latin typeface="Calibri"/>
                <a:cs typeface="Calibri"/>
              </a:rPr>
              <a:t>handles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rear.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Inspected the chamber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bolt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Maintained </a:t>
            </a:r>
            <a:r>
              <a:rPr sz="1800" spc="-15" dirty="0">
                <a:latin typeface="Calibri"/>
                <a:cs typeface="Calibri"/>
              </a:rPr>
              <a:t>rearward </a:t>
            </a:r>
            <a:r>
              <a:rPr sz="1800" spc="-10" dirty="0">
                <a:latin typeface="Calibri"/>
                <a:cs typeface="Calibri"/>
              </a:rPr>
              <a:t>pressure </a:t>
            </a:r>
            <a:r>
              <a:rPr sz="1800" spc="-5" dirty="0">
                <a:latin typeface="Calibri"/>
                <a:cs typeface="Calibri"/>
              </a:rPr>
              <a:t>on the </a:t>
            </a:r>
            <a:r>
              <a:rPr sz="1800" spc="-10" dirty="0">
                <a:latin typeface="Calibri"/>
                <a:cs typeface="Calibri"/>
              </a:rPr>
              <a:t>charging </a:t>
            </a:r>
            <a:r>
              <a:rPr sz="1800" spc="-5" dirty="0">
                <a:latin typeface="Calibri"/>
                <a:cs typeface="Calibri"/>
              </a:rPr>
              <a:t>handles, pressed the </a:t>
            </a:r>
            <a:r>
              <a:rPr sz="1800" spc="-10" dirty="0">
                <a:latin typeface="Calibri"/>
                <a:cs typeface="Calibri"/>
              </a:rPr>
              <a:t>triggers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allowed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ease </a:t>
            </a:r>
            <a:r>
              <a:rPr sz="1800" spc="-15" dirty="0">
                <a:latin typeface="Calibri"/>
                <a:cs typeface="Calibri"/>
              </a:rPr>
              <a:t>forward. 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secondary drive </a:t>
            </a:r>
            <a:r>
              <a:rPr sz="1800" spc="-10" dirty="0">
                <a:latin typeface="Calibri"/>
                <a:cs typeface="Calibri"/>
              </a:rPr>
              <a:t>lever 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right.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1541006"/>
            <a:ext cx="20383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07439" y="4558526"/>
            <a:ext cx="3448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sear </a:t>
            </a:r>
            <a:r>
              <a:rPr sz="1800" spc="-5" dirty="0">
                <a:latin typeface="Calibri"/>
                <a:cs typeface="Calibri"/>
              </a:rPr>
              <a:t>housing</a:t>
            </a:r>
            <a:r>
              <a:rPr sz="1800" spc="-15" dirty="0">
                <a:latin typeface="Calibri"/>
                <a:cs typeface="Calibri"/>
              </a:rPr>
              <a:t> assembly.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439" y="1541006"/>
            <a:ext cx="527113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0" algn="l"/>
              </a:tabLst>
            </a:pPr>
            <a:r>
              <a:rPr sz="1800" b="1" spc="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ss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-10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080000" algn="l"/>
              </a:tabLst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backplate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	</a:t>
            </a: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080000" algn="l"/>
              </a:tabLst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nda</a:t>
            </a:r>
            <a:r>
              <a:rPr sz="1800" spc="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 d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8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.	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080000" algn="l"/>
              </a:tabLst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shield.	</a:t>
            </a: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080000" algn="l"/>
              </a:tabLst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he 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0" dirty="0">
                <a:latin typeface="Calibri"/>
                <a:cs typeface="Calibri"/>
              </a:rPr>
              <a:t>ee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assemb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2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.	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080000" algn="l"/>
              </a:tabLst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tray.	</a:t>
            </a: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 marR="17145">
              <a:lnSpc>
                <a:spcPct val="100000"/>
              </a:lnSpc>
              <a:tabLst>
                <a:tab pos="5080000" algn="l"/>
              </a:tabLst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primary drive </a:t>
            </a:r>
            <a:r>
              <a:rPr sz="1800" spc="-10" dirty="0">
                <a:latin typeface="Calibri"/>
                <a:cs typeface="Calibri"/>
              </a:rPr>
              <a:t>lever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vertical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cam.	</a:t>
            </a:r>
            <a:r>
              <a:rPr sz="1800" spc="-120" dirty="0">
                <a:latin typeface="Calibri"/>
                <a:cs typeface="Calibri"/>
              </a:rPr>
              <a:t>f.  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gnme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assemb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2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.	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080000" algn="l"/>
              </a:tabLst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iv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8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.	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080000" algn="l"/>
              </a:tabLst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round-positioning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block.	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439" y="4284206"/>
            <a:ext cx="520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left-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right-hand </a:t>
            </a:r>
            <a:r>
              <a:rPr sz="1800" spc="-10" dirty="0">
                <a:latin typeface="Calibri"/>
                <a:cs typeface="Calibri"/>
              </a:rPr>
              <a:t>charger </a:t>
            </a:r>
            <a:r>
              <a:rPr sz="1800" spc="-5" dirty="0">
                <a:latin typeface="Calibri"/>
                <a:cs typeface="Calibri"/>
              </a:rPr>
              <a:t>assemblies.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2700" baseline="-6172" dirty="0">
                <a:latin typeface="Calibri"/>
                <a:cs typeface="Calibri"/>
              </a:rPr>
              <a:t>j.</a:t>
            </a:r>
            <a:endParaRPr sz="2700" baseline="-6172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4816" y="4585272"/>
            <a:ext cx="187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9216" y="1541006"/>
            <a:ext cx="5091430" cy="361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Assembled.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Assembled the </a:t>
            </a:r>
            <a:r>
              <a:rPr sz="1800" dirty="0">
                <a:latin typeface="Calibri"/>
                <a:cs typeface="Calibri"/>
              </a:rPr>
              <a:t>sear </a:t>
            </a:r>
            <a:r>
              <a:rPr sz="1800" spc="-5" dirty="0">
                <a:latin typeface="Calibri"/>
                <a:cs typeface="Calibri"/>
              </a:rPr>
              <a:t>housing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Assembled the left-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right-hand </a:t>
            </a:r>
            <a:r>
              <a:rPr sz="1800" spc="-10" dirty="0">
                <a:latin typeface="Calibri"/>
                <a:cs typeface="Calibri"/>
              </a:rPr>
              <a:t>charger </a:t>
            </a:r>
            <a:r>
              <a:rPr sz="1800" spc="-5" dirty="0">
                <a:latin typeface="Calibri"/>
                <a:cs typeface="Calibri"/>
              </a:rPr>
              <a:t>assemblies  Assembled the </a:t>
            </a:r>
            <a:r>
              <a:rPr sz="1800" spc="-10" dirty="0">
                <a:latin typeface="Calibri"/>
                <a:cs typeface="Calibri"/>
              </a:rPr>
              <a:t>round </a:t>
            </a:r>
            <a:r>
              <a:rPr sz="1800" spc="-5" dirty="0">
                <a:latin typeface="Calibri"/>
                <a:cs typeface="Calibri"/>
              </a:rPr>
              <a:t>positioning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block.</a:t>
            </a:r>
            <a:endParaRPr sz="1800">
              <a:latin typeface="Calibri"/>
              <a:cs typeface="Calibri"/>
            </a:endParaRPr>
          </a:p>
          <a:p>
            <a:pPr marL="12700" marR="14249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Inserted the ogive-plunger </a:t>
            </a:r>
            <a:r>
              <a:rPr sz="1800" spc="-15" dirty="0">
                <a:latin typeface="Calibri"/>
                <a:cs typeface="Calibri"/>
              </a:rPr>
              <a:t>assembly.  </a:t>
            </a:r>
            <a:r>
              <a:rPr sz="1800" spc="-5" dirty="0">
                <a:latin typeface="Calibri"/>
                <a:cs typeface="Calibri"/>
              </a:rPr>
              <a:t>Inserted the alignment guide </a:t>
            </a:r>
            <a:r>
              <a:rPr sz="1800" spc="-15" dirty="0">
                <a:latin typeface="Calibri"/>
                <a:cs typeface="Calibri"/>
              </a:rPr>
              <a:t>assembly.  Attached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vertical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cam.</a:t>
            </a:r>
            <a:endParaRPr sz="1800">
              <a:latin typeface="Calibri"/>
              <a:cs typeface="Calibri"/>
            </a:endParaRPr>
          </a:p>
          <a:p>
            <a:pPr marL="12700" marR="202374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Attached </a:t>
            </a:r>
            <a:r>
              <a:rPr sz="1800" spc="-5" dirty="0">
                <a:latin typeface="Calibri"/>
                <a:cs typeface="Calibri"/>
              </a:rPr>
              <a:t>the primary drive </a:t>
            </a:r>
            <a:r>
              <a:rPr sz="1800" spc="-40" dirty="0">
                <a:latin typeface="Calibri"/>
                <a:cs typeface="Calibri"/>
              </a:rPr>
              <a:t>lever.  </a:t>
            </a:r>
            <a:r>
              <a:rPr sz="1800" spc="-15" dirty="0">
                <a:latin typeface="Calibri"/>
                <a:cs typeface="Calibri"/>
              </a:rPr>
              <a:t>Attached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tray.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Attached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5" dirty="0">
                <a:latin typeface="Calibri"/>
                <a:cs typeface="Calibri"/>
              </a:rPr>
              <a:t>slide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800" spc="-15" dirty="0">
                <a:latin typeface="Calibri"/>
                <a:cs typeface="Calibri"/>
              </a:rPr>
              <a:t>Attached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top cover</a:t>
            </a:r>
            <a:r>
              <a:rPr sz="1800" spc="-15" dirty="0">
                <a:latin typeface="Calibri"/>
                <a:cs typeface="Calibri"/>
              </a:rPr>
              <a:t> assembly.</a:t>
            </a:r>
            <a:endParaRPr sz="1800">
              <a:latin typeface="Calibri"/>
              <a:cs typeface="Calibri"/>
            </a:endParaRPr>
          </a:p>
          <a:p>
            <a:pPr marL="12700" marR="67500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Attached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engage </a:t>
            </a:r>
            <a:r>
              <a:rPr sz="1800" spc="-5" dirty="0">
                <a:latin typeface="Calibri"/>
                <a:cs typeface="Calibri"/>
              </a:rPr>
              <a:t>the secondary drive </a:t>
            </a:r>
            <a:r>
              <a:rPr sz="1800" spc="-40" dirty="0">
                <a:latin typeface="Calibri"/>
                <a:cs typeface="Calibri"/>
              </a:rPr>
              <a:t>lever.  </a:t>
            </a:r>
            <a:r>
              <a:rPr sz="1800" spc="-5" dirty="0">
                <a:latin typeface="Calibri"/>
                <a:cs typeface="Calibri"/>
              </a:rPr>
              <a:t>Inserted the bolt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backplate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945" y="1760795"/>
            <a:ext cx="949198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934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Calibri"/>
                <a:cs typeface="Calibri"/>
              </a:rPr>
              <a:t>Task </a:t>
            </a:r>
            <a:r>
              <a:rPr sz="2400" b="1" dirty="0">
                <a:latin typeface="Calibri"/>
                <a:cs typeface="Calibri"/>
              </a:rPr>
              <a:t>2 of </a:t>
            </a:r>
            <a:r>
              <a:rPr sz="2400" b="1" spc="-5" dirty="0">
                <a:latin typeface="Calibri"/>
                <a:cs typeface="Calibri"/>
              </a:rPr>
              <a:t>the Gunnery Skills </a:t>
            </a:r>
            <a:r>
              <a:rPr sz="2400" b="1" spc="-60" dirty="0">
                <a:latin typeface="Calibri"/>
                <a:cs typeface="Calibri"/>
              </a:rPr>
              <a:t>Test </a:t>
            </a:r>
            <a:r>
              <a:rPr sz="2400" b="1" spc="-5" dirty="0">
                <a:latin typeface="Calibri"/>
                <a:cs typeface="Calibri"/>
              </a:rPr>
              <a:t>is the </a:t>
            </a:r>
            <a:r>
              <a:rPr sz="2400" b="1" spc="-15" dirty="0">
                <a:latin typeface="Calibri"/>
                <a:cs typeface="Calibri"/>
              </a:rPr>
              <a:t>Threat/Friendly, </a:t>
            </a:r>
            <a:r>
              <a:rPr sz="2400" b="1" spc="-10" dirty="0">
                <a:latin typeface="Calibri"/>
                <a:cs typeface="Calibri"/>
              </a:rPr>
              <a:t>Theater </a:t>
            </a:r>
            <a:r>
              <a:rPr sz="2400" b="1" spc="-5" dirty="0">
                <a:latin typeface="Calibri"/>
                <a:cs typeface="Calibri"/>
              </a:rPr>
              <a:t>Specific  </a:t>
            </a:r>
            <a:r>
              <a:rPr sz="2400" b="1" spc="-20" dirty="0">
                <a:latin typeface="Calibri"/>
                <a:cs typeface="Calibri"/>
              </a:rPr>
              <a:t>Vehicle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Identification.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15875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Listed </a:t>
            </a:r>
            <a:r>
              <a:rPr sz="2400" b="1" spc="-5" dirty="0">
                <a:latin typeface="Calibri"/>
                <a:cs typeface="Calibri"/>
              </a:rPr>
              <a:t>will be the </a:t>
            </a:r>
            <a:r>
              <a:rPr sz="2400" b="1" spc="-30" dirty="0">
                <a:latin typeface="Calibri"/>
                <a:cs typeface="Calibri"/>
              </a:rPr>
              <a:t>“</a:t>
            </a:r>
            <a:r>
              <a:rPr sz="2400" b="1" spc="-30" dirty="0" smtClean="0">
                <a:latin typeface="Calibri"/>
                <a:cs typeface="Calibri"/>
              </a:rPr>
              <a:t>Action</a:t>
            </a:r>
            <a:r>
              <a:rPr lang="en-US" sz="2400" b="1" spc="-30" dirty="0" smtClean="0">
                <a:latin typeface="Calibri"/>
                <a:cs typeface="Calibri"/>
              </a:rPr>
              <a:t>/</a:t>
            </a:r>
            <a:r>
              <a:rPr sz="2400" b="1" spc="-5" dirty="0" smtClean="0">
                <a:latin typeface="Calibri"/>
                <a:cs typeface="Calibri"/>
              </a:rPr>
              <a:t>Condition</a:t>
            </a:r>
            <a:r>
              <a:rPr lang="en-US" sz="2400" b="1" spc="-5" dirty="0" smtClean="0">
                <a:latin typeface="Calibri"/>
                <a:cs typeface="Calibri"/>
              </a:rPr>
              <a:t>/</a:t>
            </a:r>
            <a:r>
              <a:rPr sz="2400" b="1" spc="-10" dirty="0" smtClean="0">
                <a:latin typeface="Calibri"/>
                <a:cs typeface="Calibri"/>
              </a:rPr>
              <a:t>Standard</a:t>
            </a:r>
            <a:r>
              <a:rPr sz="2400" b="1" spc="-10" dirty="0">
                <a:latin typeface="Calibri"/>
                <a:cs typeface="Calibri"/>
              </a:rPr>
              <a:t>”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each </a:t>
            </a:r>
            <a:r>
              <a:rPr sz="2400" b="1" spc="-10" dirty="0">
                <a:latin typeface="Calibri"/>
                <a:cs typeface="Calibri"/>
              </a:rPr>
              <a:t>task </a:t>
            </a:r>
            <a:r>
              <a:rPr sz="2400" b="1" dirty="0">
                <a:latin typeface="Calibri"/>
                <a:cs typeface="Calibri"/>
              </a:rPr>
              <a:t>as </a:t>
            </a:r>
            <a:r>
              <a:rPr sz="2400" b="1" spc="-10" dirty="0">
                <a:latin typeface="Calibri"/>
                <a:cs typeface="Calibri"/>
              </a:rPr>
              <a:t>well </a:t>
            </a:r>
            <a:r>
              <a:rPr sz="2400" b="1" dirty="0">
                <a:latin typeface="Calibri"/>
                <a:cs typeface="Calibri"/>
              </a:rPr>
              <a:t>as </a:t>
            </a:r>
            <a:r>
              <a:rPr sz="2400" b="1" spc="-5" dirty="0" smtClean="0">
                <a:latin typeface="Calibri"/>
                <a:cs typeface="Calibri"/>
              </a:rPr>
              <a:t>all </a:t>
            </a:r>
            <a:r>
              <a:rPr sz="2400" b="1" spc="-15" dirty="0">
                <a:latin typeface="Calibri"/>
                <a:cs typeface="Calibri"/>
              </a:rPr>
              <a:t>steps </a:t>
            </a:r>
            <a:r>
              <a:rPr sz="2400" b="1" spc="-10" dirty="0">
                <a:latin typeface="Calibri"/>
                <a:cs typeface="Calibri"/>
              </a:rPr>
              <a:t>required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perform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tasks to </a:t>
            </a:r>
            <a:r>
              <a:rPr sz="2400" b="1" spc="-10" dirty="0">
                <a:latin typeface="Calibri"/>
                <a:cs typeface="Calibri"/>
              </a:rPr>
              <a:t>that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standard.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Students </a:t>
            </a:r>
            <a:r>
              <a:rPr sz="2400" b="1" spc="-5" dirty="0">
                <a:latin typeface="Calibri"/>
                <a:cs typeface="Calibri"/>
              </a:rPr>
              <a:t>will </a:t>
            </a:r>
            <a:r>
              <a:rPr sz="2400" b="1" spc="-10" dirty="0">
                <a:latin typeface="Calibri"/>
                <a:cs typeface="Calibri"/>
              </a:rPr>
              <a:t>receive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block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instruction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vehicle </a:t>
            </a:r>
            <a:r>
              <a:rPr sz="2400" b="1" spc="-10" dirty="0" smtClean="0">
                <a:latin typeface="Calibri"/>
                <a:cs typeface="Calibri"/>
              </a:rPr>
              <a:t>identification</a:t>
            </a:r>
            <a:r>
              <a:rPr lang="en-US" sz="2400" b="1" spc="-10" dirty="0" smtClean="0">
                <a:latin typeface="Calibri"/>
                <a:cs typeface="Calibri"/>
              </a:rPr>
              <a:t>,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but  </a:t>
            </a:r>
            <a:r>
              <a:rPr sz="2400" b="1" spc="-5" dirty="0">
                <a:latin typeface="Calibri"/>
                <a:cs typeface="Calibri"/>
              </a:rPr>
              <a:t>knowing the vehicles prior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the beginning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course </a:t>
            </a:r>
            <a:r>
              <a:rPr sz="2400" b="1" spc="-5" dirty="0">
                <a:latin typeface="Calibri"/>
                <a:cs typeface="Calibri"/>
              </a:rPr>
              <a:t>will </a:t>
            </a:r>
            <a:r>
              <a:rPr sz="2400" b="1" spc="-10" dirty="0">
                <a:latin typeface="Calibri"/>
                <a:cs typeface="Calibri"/>
              </a:rPr>
              <a:t>give students 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much </a:t>
            </a:r>
            <a:r>
              <a:rPr sz="2400" b="1" spc="-15" dirty="0">
                <a:latin typeface="Calibri"/>
                <a:cs typeface="Calibri"/>
              </a:rPr>
              <a:t>better </a:t>
            </a:r>
            <a:r>
              <a:rPr sz="2400" b="1" spc="-5" dirty="0">
                <a:latin typeface="Calibri"/>
                <a:cs typeface="Calibri"/>
              </a:rPr>
              <a:t>chance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passing the </a:t>
            </a:r>
            <a:r>
              <a:rPr sz="2400" b="1" spc="-15" dirty="0">
                <a:latin typeface="Calibri"/>
                <a:cs typeface="Calibri"/>
              </a:rPr>
              <a:t>test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20" dirty="0">
                <a:latin typeface="Calibri"/>
                <a:cs typeface="Calibri"/>
              </a:rPr>
              <a:t>Day</a:t>
            </a:r>
            <a:r>
              <a:rPr sz="2400" b="1" spc="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7.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25200" y="6477000"/>
            <a:ext cx="153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latin typeface="Calibri"/>
                <a:cs typeface="Calibri"/>
              </a:rPr>
              <a:t>4</a:t>
            </a:fld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6200">
            <a:solidFill>
              <a:srgbClr val="164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9624"/>
            <a:ext cx="1319783" cy="99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6868"/>
            <a:ext cx="12191999" cy="1024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1943" y="234695"/>
            <a:ext cx="5463539" cy="463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6829" y="278231"/>
            <a:ext cx="5374890" cy="3759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3535" y="426191"/>
            <a:ext cx="146900" cy="179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2403" y="426191"/>
            <a:ext cx="146888" cy="1798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9368" y="422724"/>
            <a:ext cx="122364" cy="79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1487" y="422724"/>
            <a:ext cx="122364" cy="79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6388" y="422724"/>
            <a:ext cx="122364" cy="79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65308" y="384535"/>
            <a:ext cx="239395" cy="269240"/>
          </a:xfrm>
          <a:custGeom>
            <a:avLst/>
            <a:gdLst/>
            <a:ahLst/>
            <a:cxnLst/>
            <a:rect l="l" t="t" r="r" b="b"/>
            <a:pathLst>
              <a:path w="239395" h="269240">
                <a:moveTo>
                  <a:pt x="0" y="0"/>
                </a:moveTo>
                <a:lnTo>
                  <a:pt x="69634" y="0"/>
                </a:lnTo>
                <a:lnTo>
                  <a:pt x="69634" y="120929"/>
                </a:lnTo>
                <a:lnTo>
                  <a:pt x="69872" y="145997"/>
                </a:lnTo>
                <a:lnTo>
                  <a:pt x="73469" y="188950"/>
                </a:lnTo>
                <a:lnTo>
                  <a:pt x="105777" y="215620"/>
                </a:lnTo>
                <a:lnTo>
                  <a:pt x="113245" y="216077"/>
                </a:lnTo>
                <a:lnTo>
                  <a:pt x="121930" y="215466"/>
                </a:lnTo>
                <a:lnTo>
                  <a:pt x="157100" y="195327"/>
                </a:lnTo>
                <a:lnTo>
                  <a:pt x="168438" y="157008"/>
                </a:lnTo>
                <a:lnTo>
                  <a:pt x="169735" y="111010"/>
                </a:lnTo>
                <a:lnTo>
                  <a:pt x="169735" y="0"/>
                </a:lnTo>
                <a:lnTo>
                  <a:pt x="239369" y="0"/>
                </a:lnTo>
                <a:lnTo>
                  <a:pt x="239369" y="263169"/>
                </a:lnTo>
                <a:lnTo>
                  <a:pt x="174701" y="263169"/>
                </a:lnTo>
                <a:lnTo>
                  <a:pt x="174701" y="223761"/>
                </a:lnTo>
                <a:lnTo>
                  <a:pt x="166945" y="233736"/>
                </a:lnTo>
                <a:lnTo>
                  <a:pt x="125035" y="262281"/>
                </a:lnTo>
                <a:lnTo>
                  <a:pt x="87464" y="269113"/>
                </a:lnTo>
                <a:lnTo>
                  <a:pt x="74553" y="268384"/>
                </a:lnTo>
                <a:lnTo>
                  <a:pt x="30086" y="251051"/>
                </a:lnTo>
                <a:lnTo>
                  <a:pt x="5293" y="213217"/>
                </a:lnTo>
                <a:lnTo>
                  <a:pt x="0" y="16652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8744" y="384535"/>
            <a:ext cx="239395" cy="269240"/>
          </a:xfrm>
          <a:custGeom>
            <a:avLst/>
            <a:gdLst/>
            <a:ahLst/>
            <a:cxnLst/>
            <a:rect l="l" t="t" r="r" b="b"/>
            <a:pathLst>
              <a:path w="239395" h="269240">
                <a:moveTo>
                  <a:pt x="0" y="0"/>
                </a:moveTo>
                <a:lnTo>
                  <a:pt x="69634" y="0"/>
                </a:lnTo>
                <a:lnTo>
                  <a:pt x="69634" y="120929"/>
                </a:lnTo>
                <a:lnTo>
                  <a:pt x="69872" y="145997"/>
                </a:lnTo>
                <a:lnTo>
                  <a:pt x="73469" y="188950"/>
                </a:lnTo>
                <a:lnTo>
                  <a:pt x="105777" y="215620"/>
                </a:lnTo>
                <a:lnTo>
                  <a:pt x="113245" y="216077"/>
                </a:lnTo>
                <a:lnTo>
                  <a:pt x="121930" y="215466"/>
                </a:lnTo>
                <a:lnTo>
                  <a:pt x="157098" y="195327"/>
                </a:lnTo>
                <a:lnTo>
                  <a:pt x="168436" y="157008"/>
                </a:lnTo>
                <a:lnTo>
                  <a:pt x="169735" y="111010"/>
                </a:lnTo>
                <a:lnTo>
                  <a:pt x="169735" y="0"/>
                </a:lnTo>
                <a:lnTo>
                  <a:pt x="239369" y="0"/>
                </a:lnTo>
                <a:lnTo>
                  <a:pt x="239369" y="263169"/>
                </a:lnTo>
                <a:lnTo>
                  <a:pt x="174688" y="263169"/>
                </a:lnTo>
                <a:lnTo>
                  <a:pt x="174688" y="223761"/>
                </a:lnTo>
                <a:lnTo>
                  <a:pt x="166940" y="233736"/>
                </a:lnTo>
                <a:lnTo>
                  <a:pt x="125035" y="262281"/>
                </a:lnTo>
                <a:lnTo>
                  <a:pt x="87464" y="269113"/>
                </a:lnTo>
                <a:lnTo>
                  <a:pt x="74553" y="268384"/>
                </a:lnTo>
                <a:lnTo>
                  <a:pt x="30084" y="251051"/>
                </a:lnTo>
                <a:lnTo>
                  <a:pt x="5293" y="213217"/>
                </a:lnTo>
                <a:lnTo>
                  <a:pt x="0" y="16652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4558" y="384535"/>
            <a:ext cx="69850" cy="263525"/>
          </a:xfrm>
          <a:custGeom>
            <a:avLst/>
            <a:gdLst/>
            <a:ahLst/>
            <a:cxnLst/>
            <a:rect l="l" t="t" r="r" b="b"/>
            <a:pathLst>
              <a:path w="69850" h="263525">
                <a:moveTo>
                  <a:pt x="0" y="0"/>
                </a:moveTo>
                <a:lnTo>
                  <a:pt x="69634" y="0"/>
                </a:lnTo>
                <a:lnTo>
                  <a:pt x="69634" y="263156"/>
                </a:lnTo>
                <a:lnTo>
                  <a:pt x="0" y="26315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35906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675" y="0"/>
                </a:moveTo>
                <a:lnTo>
                  <a:pt x="173207" y="9694"/>
                </a:lnTo>
                <a:lnTo>
                  <a:pt x="213347" y="38773"/>
                </a:lnTo>
                <a:lnTo>
                  <a:pt x="238445" y="87872"/>
                </a:lnTo>
                <a:lnTo>
                  <a:pt x="245808" y="157594"/>
                </a:lnTo>
                <a:lnTo>
                  <a:pt x="71361" y="157594"/>
                </a:lnTo>
                <a:lnTo>
                  <a:pt x="72694" y="172222"/>
                </a:lnTo>
                <a:lnTo>
                  <a:pt x="96765" y="213325"/>
                </a:lnTo>
                <a:lnTo>
                  <a:pt x="128358" y="223012"/>
                </a:lnTo>
                <a:lnTo>
                  <a:pt x="136207" y="222454"/>
                </a:lnTo>
                <a:lnTo>
                  <a:pt x="169524" y="194583"/>
                </a:lnTo>
                <a:lnTo>
                  <a:pt x="172720" y="185356"/>
                </a:lnTo>
                <a:lnTo>
                  <a:pt x="242100" y="197002"/>
                </a:lnTo>
                <a:lnTo>
                  <a:pt x="213310" y="243993"/>
                </a:lnTo>
                <a:lnTo>
                  <a:pt x="167357" y="270067"/>
                </a:lnTo>
                <a:lnTo>
                  <a:pt x="127609" y="275056"/>
                </a:lnTo>
                <a:lnTo>
                  <a:pt x="95522" y="272253"/>
                </a:lnTo>
                <a:lnTo>
                  <a:pt x="44729" y="249826"/>
                </a:lnTo>
                <a:lnTo>
                  <a:pt x="14637" y="211059"/>
                </a:lnTo>
                <a:lnTo>
                  <a:pt x="1626" y="165715"/>
                </a:lnTo>
                <a:lnTo>
                  <a:pt x="0" y="139509"/>
                </a:lnTo>
                <a:lnTo>
                  <a:pt x="2136" y="108572"/>
                </a:lnTo>
                <a:lnTo>
                  <a:pt x="19229" y="57338"/>
                </a:lnTo>
                <a:lnTo>
                  <a:pt x="52422" y="20836"/>
                </a:lnTo>
                <a:lnTo>
                  <a:pt x="95662" y="2314"/>
                </a:lnTo>
                <a:lnTo>
                  <a:pt x="1206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9749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434" y="0"/>
                </a:moveTo>
                <a:lnTo>
                  <a:pt x="167517" y="4398"/>
                </a:lnTo>
                <a:lnTo>
                  <a:pt x="212829" y="27443"/>
                </a:lnTo>
                <a:lnTo>
                  <a:pt x="236893" y="69634"/>
                </a:lnTo>
                <a:lnTo>
                  <a:pt x="171234" y="81775"/>
                </a:lnTo>
                <a:lnTo>
                  <a:pt x="168655" y="74538"/>
                </a:lnTo>
                <a:lnTo>
                  <a:pt x="165130" y="68202"/>
                </a:lnTo>
                <a:lnTo>
                  <a:pt x="121665" y="50050"/>
                </a:lnTo>
                <a:lnTo>
                  <a:pt x="108893" y="50531"/>
                </a:lnTo>
                <a:lnTo>
                  <a:pt x="74345" y="66078"/>
                </a:lnTo>
                <a:lnTo>
                  <a:pt x="74345" y="71856"/>
                </a:lnTo>
                <a:lnTo>
                  <a:pt x="74345" y="76809"/>
                </a:lnTo>
                <a:lnTo>
                  <a:pt x="121402" y="98110"/>
                </a:lnTo>
                <a:lnTo>
                  <a:pt x="146329" y="104076"/>
                </a:lnTo>
                <a:lnTo>
                  <a:pt x="172044" y="110748"/>
                </a:lnTo>
                <a:lnTo>
                  <a:pt x="210887" y="126236"/>
                </a:lnTo>
                <a:lnTo>
                  <a:pt x="240366" y="157289"/>
                </a:lnTo>
                <a:lnTo>
                  <a:pt x="245821" y="186842"/>
                </a:lnTo>
                <a:lnTo>
                  <a:pt x="243930" y="204294"/>
                </a:lnTo>
                <a:lnTo>
                  <a:pt x="215582" y="249034"/>
                </a:lnTo>
                <a:lnTo>
                  <a:pt x="178103" y="268551"/>
                </a:lnTo>
                <a:lnTo>
                  <a:pt x="126136" y="275056"/>
                </a:lnTo>
                <a:lnTo>
                  <a:pt x="100649" y="273692"/>
                </a:lnTo>
                <a:lnTo>
                  <a:pt x="58086" y="262787"/>
                </a:lnTo>
                <a:lnTo>
                  <a:pt x="15084" y="227541"/>
                </a:lnTo>
                <a:lnTo>
                  <a:pt x="0" y="194030"/>
                </a:lnTo>
                <a:lnTo>
                  <a:pt x="69875" y="183362"/>
                </a:lnTo>
                <a:lnTo>
                  <a:pt x="72683" y="192913"/>
                </a:lnTo>
                <a:lnTo>
                  <a:pt x="76633" y="201241"/>
                </a:lnTo>
                <a:lnTo>
                  <a:pt x="114549" y="224094"/>
                </a:lnTo>
                <a:lnTo>
                  <a:pt x="126136" y="224751"/>
                </a:lnTo>
                <a:lnTo>
                  <a:pt x="138805" y="224132"/>
                </a:lnTo>
                <a:lnTo>
                  <a:pt x="175945" y="204012"/>
                </a:lnTo>
                <a:lnTo>
                  <a:pt x="175945" y="196253"/>
                </a:lnTo>
                <a:lnTo>
                  <a:pt x="175945" y="190969"/>
                </a:lnTo>
                <a:lnTo>
                  <a:pt x="147688" y="173951"/>
                </a:lnTo>
                <a:lnTo>
                  <a:pt x="109416" y="164857"/>
                </a:lnTo>
                <a:lnTo>
                  <a:pt x="56019" y="147884"/>
                </a:lnTo>
                <a:lnTo>
                  <a:pt x="17473" y="114542"/>
                </a:lnTo>
                <a:lnTo>
                  <a:pt x="9664" y="80784"/>
                </a:lnTo>
                <a:lnTo>
                  <a:pt x="11353" y="64368"/>
                </a:lnTo>
                <a:lnTo>
                  <a:pt x="36677" y="23291"/>
                </a:lnTo>
                <a:lnTo>
                  <a:pt x="71121" y="5821"/>
                </a:lnTo>
                <a:lnTo>
                  <a:pt x="93918" y="1455"/>
                </a:lnTo>
                <a:lnTo>
                  <a:pt x="12043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73194" y="378592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5" h="269240">
                <a:moveTo>
                  <a:pt x="124637" y="0"/>
                </a:moveTo>
                <a:lnTo>
                  <a:pt x="136425" y="821"/>
                </a:lnTo>
                <a:lnTo>
                  <a:pt x="147994" y="3284"/>
                </a:lnTo>
                <a:lnTo>
                  <a:pt x="159347" y="7388"/>
                </a:lnTo>
                <a:lnTo>
                  <a:pt x="170484" y="13131"/>
                </a:lnTo>
                <a:lnTo>
                  <a:pt x="148920" y="73837"/>
                </a:lnTo>
                <a:lnTo>
                  <a:pt x="140281" y="68853"/>
                </a:lnTo>
                <a:lnTo>
                  <a:pt x="131949" y="65293"/>
                </a:lnTo>
                <a:lnTo>
                  <a:pt x="123927" y="63157"/>
                </a:lnTo>
                <a:lnTo>
                  <a:pt x="116217" y="62445"/>
                </a:lnTo>
                <a:lnTo>
                  <a:pt x="109183" y="62948"/>
                </a:lnTo>
                <a:lnTo>
                  <a:pt x="78634" y="89898"/>
                </a:lnTo>
                <a:lnTo>
                  <a:pt x="71078" y="132200"/>
                </a:lnTo>
                <a:lnTo>
                  <a:pt x="69621" y="187833"/>
                </a:lnTo>
                <a:lnTo>
                  <a:pt x="69621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3357"/>
                </a:lnTo>
                <a:lnTo>
                  <a:pt x="72764" y="31235"/>
                </a:lnTo>
                <a:lnTo>
                  <a:pt x="101381" y="4736"/>
                </a:lnTo>
                <a:lnTo>
                  <a:pt x="116439" y="526"/>
                </a:lnTo>
                <a:lnTo>
                  <a:pt x="124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41318" y="378592"/>
            <a:ext cx="271780" cy="275590"/>
          </a:xfrm>
          <a:custGeom>
            <a:avLst/>
            <a:gdLst/>
            <a:ahLst/>
            <a:cxnLst/>
            <a:rect l="l" t="t" r="r" b="b"/>
            <a:pathLst>
              <a:path w="271779" h="275590">
                <a:moveTo>
                  <a:pt x="135534" y="0"/>
                </a:moveTo>
                <a:lnTo>
                  <a:pt x="189866" y="9694"/>
                </a:lnTo>
                <a:lnTo>
                  <a:pt x="233426" y="38773"/>
                </a:lnTo>
                <a:lnTo>
                  <a:pt x="262040" y="82665"/>
                </a:lnTo>
                <a:lnTo>
                  <a:pt x="271576" y="136779"/>
                </a:lnTo>
                <a:lnTo>
                  <a:pt x="269169" y="165361"/>
                </a:lnTo>
                <a:lnTo>
                  <a:pt x="249904" y="214858"/>
                </a:lnTo>
                <a:lnTo>
                  <a:pt x="212535" y="252960"/>
                </a:lnTo>
                <a:lnTo>
                  <a:pt x="164025" y="272601"/>
                </a:lnTo>
                <a:lnTo>
                  <a:pt x="136029" y="275056"/>
                </a:lnTo>
                <a:lnTo>
                  <a:pt x="118151" y="274034"/>
                </a:lnTo>
                <a:lnTo>
                  <a:pt x="67017" y="258699"/>
                </a:lnTo>
                <a:lnTo>
                  <a:pt x="26623" y="225598"/>
                </a:lnTo>
                <a:lnTo>
                  <a:pt x="4270" y="175720"/>
                </a:lnTo>
                <a:lnTo>
                  <a:pt x="0" y="133807"/>
                </a:lnTo>
                <a:lnTo>
                  <a:pt x="1067" y="116600"/>
                </a:lnTo>
                <a:lnTo>
                  <a:pt x="17094" y="66649"/>
                </a:lnTo>
                <a:lnTo>
                  <a:pt x="50751" y="26605"/>
                </a:lnTo>
                <a:lnTo>
                  <a:pt x="98709" y="4275"/>
                </a:lnTo>
                <a:lnTo>
                  <a:pt x="135534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7314" y="378592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5" h="269240">
                <a:moveTo>
                  <a:pt x="124637" y="0"/>
                </a:moveTo>
                <a:lnTo>
                  <a:pt x="136425" y="821"/>
                </a:lnTo>
                <a:lnTo>
                  <a:pt x="147994" y="3284"/>
                </a:lnTo>
                <a:lnTo>
                  <a:pt x="159347" y="7388"/>
                </a:lnTo>
                <a:lnTo>
                  <a:pt x="170484" y="13131"/>
                </a:lnTo>
                <a:lnTo>
                  <a:pt x="148920" y="73837"/>
                </a:lnTo>
                <a:lnTo>
                  <a:pt x="140281" y="68853"/>
                </a:lnTo>
                <a:lnTo>
                  <a:pt x="131949" y="65293"/>
                </a:lnTo>
                <a:lnTo>
                  <a:pt x="123927" y="63157"/>
                </a:lnTo>
                <a:lnTo>
                  <a:pt x="116217" y="62445"/>
                </a:lnTo>
                <a:lnTo>
                  <a:pt x="109183" y="62948"/>
                </a:lnTo>
                <a:lnTo>
                  <a:pt x="78634" y="89898"/>
                </a:lnTo>
                <a:lnTo>
                  <a:pt x="71078" y="132200"/>
                </a:lnTo>
                <a:lnTo>
                  <a:pt x="69621" y="187833"/>
                </a:lnTo>
                <a:lnTo>
                  <a:pt x="69621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3357"/>
                </a:lnTo>
                <a:lnTo>
                  <a:pt x="72762" y="31235"/>
                </a:lnTo>
                <a:lnTo>
                  <a:pt x="101381" y="4736"/>
                </a:lnTo>
                <a:lnTo>
                  <a:pt x="116439" y="526"/>
                </a:lnTo>
                <a:lnTo>
                  <a:pt x="124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8026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675" y="0"/>
                </a:moveTo>
                <a:lnTo>
                  <a:pt x="173207" y="9694"/>
                </a:lnTo>
                <a:lnTo>
                  <a:pt x="213347" y="38773"/>
                </a:lnTo>
                <a:lnTo>
                  <a:pt x="238440" y="87872"/>
                </a:lnTo>
                <a:lnTo>
                  <a:pt x="245808" y="157594"/>
                </a:lnTo>
                <a:lnTo>
                  <a:pt x="71361" y="157594"/>
                </a:lnTo>
                <a:lnTo>
                  <a:pt x="72694" y="172222"/>
                </a:lnTo>
                <a:lnTo>
                  <a:pt x="96765" y="213325"/>
                </a:lnTo>
                <a:lnTo>
                  <a:pt x="128358" y="223012"/>
                </a:lnTo>
                <a:lnTo>
                  <a:pt x="136207" y="222454"/>
                </a:lnTo>
                <a:lnTo>
                  <a:pt x="169518" y="194583"/>
                </a:lnTo>
                <a:lnTo>
                  <a:pt x="172707" y="185356"/>
                </a:lnTo>
                <a:lnTo>
                  <a:pt x="242100" y="197002"/>
                </a:lnTo>
                <a:lnTo>
                  <a:pt x="213310" y="243993"/>
                </a:lnTo>
                <a:lnTo>
                  <a:pt x="167357" y="270067"/>
                </a:lnTo>
                <a:lnTo>
                  <a:pt x="127609" y="275056"/>
                </a:lnTo>
                <a:lnTo>
                  <a:pt x="95522" y="272253"/>
                </a:lnTo>
                <a:lnTo>
                  <a:pt x="44729" y="249826"/>
                </a:lnTo>
                <a:lnTo>
                  <a:pt x="14637" y="211059"/>
                </a:lnTo>
                <a:lnTo>
                  <a:pt x="1626" y="165715"/>
                </a:lnTo>
                <a:lnTo>
                  <a:pt x="0" y="139509"/>
                </a:lnTo>
                <a:lnTo>
                  <a:pt x="2136" y="108572"/>
                </a:lnTo>
                <a:lnTo>
                  <a:pt x="19229" y="57338"/>
                </a:lnTo>
                <a:lnTo>
                  <a:pt x="52422" y="20836"/>
                </a:lnTo>
                <a:lnTo>
                  <a:pt x="95662" y="2314"/>
                </a:lnTo>
                <a:lnTo>
                  <a:pt x="1206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8478" y="378592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96" y="0"/>
                </a:moveTo>
                <a:lnTo>
                  <a:pt x="193522" y="8293"/>
                </a:lnTo>
                <a:lnTo>
                  <a:pt x="226919" y="36146"/>
                </a:lnTo>
                <a:lnTo>
                  <a:pt x="238904" y="78614"/>
                </a:lnTo>
                <a:lnTo>
                  <a:pt x="239864" y="105562"/>
                </a:lnTo>
                <a:lnTo>
                  <a:pt x="239864" y="269113"/>
                </a:lnTo>
                <a:lnTo>
                  <a:pt x="170230" y="269113"/>
                </a:lnTo>
                <a:lnTo>
                  <a:pt x="170230" y="134797"/>
                </a:lnTo>
                <a:lnTo>
                  <a:pt x="169952" y="115371"/>
                </a:lnTo>
                <a:lnTo>
                  <a:pt x="162801" y="71323"/>
                </a:lnTo>
                <a:lnTo>
                  <a:pt x="136537" y="53276"/>
                </a:lnTo>
                <a:lnTo>
                  <a:pt x="127114" y="53276"/>
                </a:lnTo>
                <a:lnTo>
                  <a:pt x="88035" y="68545"/>
                </a:lnTo>
                <a:lnTo>
                  <a:pt x="70961" y="112745"/>
                </a:lnTo>
                <a:lnTo>
                  <a:pt x="69634" y="149910"/>
                </a:lnTo>
                <a:lnTo>
                  <a:pt x="69634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4602"/>
                </a:lnTo>
                <a:lnTo>
                  <a:pt x="83006" y="25090"/>
                </a:lnTo>
                <a:lnTo>
                  <a:pt x="103574" y="11152"/>
                </a:lnTo>
                <a:lnTo>
                  <a:pt x="126372" y="2788"/>
                </a:lnTo>
                <a:lnTo>
                  <a:pt x="1513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9106" y="378592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96" y="0"/>
                </a:moveTo>
                <a:lnTo>
                  <a:pt x="193522" y="8293"/>
                </a:lnTo>
                <a:lnTo>
                  <a:pt x="226919" y="36146"/>
                </a:lnTo>
                <a:lnTo>
                  <a:pt x="238904" y="78614"/>
                </a:lnTo>
                <a:lnTo>
                  <a:pt x="239864" y="105562"/>
                </a:lnTo>
                <a:lnTo>
                  <a:pt x="239864" y="269113"/>
                </a:lnTo>
                <a:lnTo>
                  <a:pt x="170230" y="269113"/>
                </a:lnTo>
                <a:lnTo>
                  <a:pt x="170230" y="134797"/>
                </a:lnTo>
                <a:lnTo>
                  <a:pt x="169952" y="115371"/>
                </a:lnTo>
                <a:lnTo>
                  <a:pt x="162801" y="71323"/>
                </a:lnTo>
                <a:lnTo>
                  <a:pt x="136537" y="53276"/>
                </a:lnTo>
                <a:lnTo>
                  <a:pt x="127114" y="53276"/>
                </a:lnTo>
                <a:lnTo>
                  <a:pt x="88035" y="68545"/>
                </a:lnTo>
                <a:lnTo>
                  <a:pt x="70961" y="112745"/>
                </a:lnTo>
                <a:lnTo>
                  <a:pt x="69634" y="149910"/>
                </a:lnTo>
                <a:lnTo>
                  <a:pt x="69634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4602"/>
                </a:lnTo>
                <a:lnTo>
                  <a:pt x="83006" y="25090"/>
                </a:lnTo>
                <a:lnTo>
                  <a:pt x="103574" y="11152"/>
                </a:lnTo>
                <a:lnTo>
                  <a:pt x="126372" y="2788"/>
                </a:lnTo>
                <a:lnTo>
                  <a:pt x="1513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2690" y="378592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4" h="269240">
                <a:moveTo>
                  <a:pt x="124637" y="0"/>
                </a:moveTo>
                <a:lnTo>
                  <a:pt x="136425" y="821"/>
                </a:lnTo>
                <a:lnTo>
                  <a:pt x="147994" y="3284"/>
                </a:lnTo>
                <a:lnTo>
                  <a:pt x="159347" y="7388"/>
                </a:lnTo>
                <a:lnTo>
                  <a:pt x="170484" y="13131"/>
                </a:lnTo>
                <a:lnTo>
                  <a:pt x="148920" y="73837"/>
                </a:lnTo>
                <a:lnTo>
                  <a:pt x="140281" y="68853"/>
                </a:lnTo>
                <a:lnTo>
                  <a:pt x="131949" y="65293"/>
                </a:lnTo>
                <a:lnTo>
                  <a:pt x="123927" y="63157"/>
                </a:lnTo>
                <a:lnTo>
                  <a:pt x="116217" y="62445"/>
                </a:lnTo>
                <a:lnTo>
                  <a:pt x="109183" y="62948"/>
                </a:lnTo>
                <a:lnTo>
                  <a:pt x="78634" y="89898"/>
                </a:lnTo>
                <a:lnTo>
                  <a:pt x="71078" y="132200"/>
                </a:lnTo>
                <a:lnTo>
                  <a:pt x="69621" y="187833"/>
                </a:lnTo>
                <a:lnTo>
                  <a:pt x="69621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3357"/>
                </a:lnTo>
                <a:lnTo>
                  <a:pt x="72762" y="31235"/>
                </a:lnTo>
                <a:lnTo>
                  <a:pt x="101379" y="4736"/>
                </a:lnTo>
                <a:lnTo>
                  <a:pt x="116434" y="526"/>
                </a:lnTo>
                <a:lnTo>
                  <a:pt x="124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0186" y="378592"/>
            <a:ext cx="271780" cy="275590"/>
          </a:xfrm>
          <a:custGeom>
            <a:avLst/>
            <a:gdLst/>
            <a:ahLst/>
            <a:cxnLst/>
            <a:rect l="l" t="t" r="r" b="b"/>
            <a:pathLst>
              <a:path w="271779" h="275590">
                <a:moveTo>
                  <a:pt x="135534" y="0"/>
                </a:moveTo>
                <a:lnTo>
                  <a:pt x="189866" y="9694"/>
                </a:lnTo>
                <a:lnTo>
                  <a:pt x="233425" y="38773"/>
                </a:lnTo>
                <a:lnTo>
                  <a:pt x="262040" y="82665"/>
                </a:lnTo>
                <a:lnTo>
                  <a:pt x="271576" y="136779"/>
                </a:lnTo>
                <a:lnTo>
                  <a:pt x="269169" y="165361"/>
                </a:lnTo>
                <a:lnTo>
                  <a:pt x="249904" y="214858"/>
                </a:lnTo>
                <a:lnTo>
                  <a:pt x="212535" y="252960"/>
                </a:lnTo>
                <a:lnTo>
                  <a:pt x="164025" y="272601"/>
                </a:lnTo>
                <a:lnTo>
                  <a:pt x="136029" y="275056"/>
                </a:lnTo>
                <a:lnTo>
                  <a:pt x="118151" y="274034"/>
                </a:lnTo>
                <a:lnTo>
                  <a:pt x="67017" y="258699"/>
                </a:lnTo>
                <a:lnTo>
                  <a:pt x="26623" y="225598"/>
                </a:lnTo>
                <a:lnTo>
                  <a:pt x="4270" y="175720"/>
                </a:lnTo>
                <a:lnTo>
                  <a:pt x="0" y="133807"/>
                </a:lnTo>
                <a:lnTo>
                  <a:pt x="1067" y="116600"/>
                </a:lnTo>
                <a:lnTo>
                  <a:pt x="17094" y="66649"/>
                </a:lnTo>
                <a:lnTo>
                  <a:pt x="50751" y="26605"/>
                </a:lnTo>
                <a:lnTo>
                  <a:pt x="98709" y="4275"/>
                </a:lnTo>
                <a:lnTo>
                  <a:pt x="13553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4691" y="378592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96" y="0"/>
                </a:moveTo>
                <a:lnTo>
                  <a:pt x="193522" y="8293"/>
                </a:lnTo>
                <a:lnTo>
                  <a:pt x="226919" y="36146"/>
                </a:lnTo>
                <a:lnTo>
                  <a:pt x="238904" y="78614"/>
                </a:lnTo>
                <a:lnTo>
                  <a:pt x="239864" y="105562"/>
                </a:lnTo>
                <a:lnTo>
                  <a:pt x="239864" y="269113"/>
                </a:lnTo>
                <a:lnTo>
                  <a:pt x="170230" y="269113"/>
                </a:lnTo>
                <a:lnTo>
                  <a:pt x="170230" y="134797"/>
                </a:lnTo>
                <a:lnTo>
                  <a:pt x="169952" y="115371"/>
                </a:lnTo>
                <a:lnTo>
                  <a:pt x="162801" y="71323"/>
                </a:lnTo>
                <a:lnTo>
                  <a:pt x="136537" y="53276"/>
                </a:lnTo>
                <a:lnTo>
                  <a:pt x="127114" y="53276"/>
                </a:lnTo>
                <a:lnTo>
                  <a:pt x="88035" y="68545"/>
                </a:lnTo>
                <a:lnTo>
                  <a:pt x="70961" y="112745"/>
                </a:lnTo>
                <a:lnTo>
                  <a:pt x="69634" y="149910"/>
                </a:lnTo>
                <a:lnTo>
                  <a:pt x="69634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4602"/>
                </a:lnTo>
                <a:lnTo>
                  <a:pt x="83006" y="25090"/>
                </a:lnTo>
                <a:lnTo>
                  <a:pt x="103574" y="11152"/>
                </a:lnTo>
                <a:lnTo>
                  <a:pt x="126372" y="2788"/>
                </a:lnTo>
                <a:lnTo>
                  <a:pt x="1513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2926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675" y="0"/>
                </a:moveTo>
                <a:lnTo>
                  <a:pt x="173207" y="9694"/>
                </a:lnTo>
                <a:lnTo>
                  <a:pt x="213347" y="38773"/>
                </a:lnTo>
                <a:lnTo>
                  <a:pt x="238440" y="87872"/>
                </a:lnTo>
                <a:lnTo>
                  <a:pt x="245808" y="157594"/>
                </a:lnTo>
                <a:lnTo>
                  <a:pt x="71361" y="157594"/>
                </a:lnTo>
                <a:lnTo>
                  <a:pt x="72694" y="172222"/>
                </a:lnTo>
                <a:lnTo>
                  <a:pt x="96765" y="213325"/>
                </a:lnTo>
                <a:lnTo>
                  <a:pt x="128358" y="223012"/>
                </a:lnTo>
                <a:lnTo>
                  <a:pt x="136207" y="222454"/>
                </a:lnTo>
                <a:lnTo>
                  <a:pt x="169518" y="194583"/>
                </a:lnTo>
                <a:lnTo>
                  <a:pt x="172707" y="185356"/>
                </a:lnTo>
                <a:lnTo>
                  <a:pt x="242100" y="197002"/>
                </a:lnTo>
                <a:lnTo>
                  <a:pt x="213310" y="243993"/>
                </a:lnTo>
                <a:lnTo>
                  <a:pt x="167357" y="270067"/>
                </a:lnTo>
                <a:lnTo>
                  <a:pt x="127609" y="275056"/>
                </a:lnTo>
                <a:lnTo>
                  <a:pt x="95522" y="272253"/>
                </a:lnTo>
                <a:lnTo>
                  <a:pt x="44729" y="249826"/>
                </a:lnTo>
                <a:lnTo>
                  <a:pt x="14637" y="211059"/>
                </a:lnTo>
                <a:lnTo>
                  <a:pt x="1626" y="165715"/>
                </a:lnTo>
                <a:lnTo>
                  <a:pt x="0" y="139509"/>
                </a:lnTo>
                <a:lnTo>
                  <a:pt x="2136" y="108572"/>
                </a:lnTo>
                <a:lnTo>
                  <a:pt x="19229" y="57338"/>
                </a:lnTo>
                <a:lnTo>
                  <a:pt x="52422" y="20836"/>
                </a:lnTo>
                <a:lnTo>
                  <a:pt x="95662" y="2314"/>
                </a:lnTo>
                <a:lnTo>
                  <a:pt x="1206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54558" y="284421"/>
            <a:ext cx="69850" cy="64769"/>
          </a:xfrm>
          <a:custGeom>
            <a:avLst/>
            <a:gdLst/>
            <a:ahLst/>
            <a:cxnLst/>
            <a:rect l="l" t="t" r="r" b="b"/>
            <a:pathLst>
              <a:path w="69850" h="64770">
                <a:moveTo>
                  <a:pt x="0" y="0"/>
                </a:moveTo>
                <a:lnTo>
                  <a:pt x="69634" y="0"/>
                </a:lnTo>
                <a:lnTo>
                  <a:pt x="69634" y="64427"/>
                </a:lnTo>
                <a:lnTo>
                  <a:pt x="0" y="6442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9267" y="278236"/>
            <a:ext cx="316865" cy="375920"/>
          </a:xfrm>
          <a:custGeom>
            <a:avLst/>
            <a:gdLst/>
            <a:ahLst/>
            <a:cxnLst/>
            <a:rect l="l" t="t" r="r" b="b"/>
            <a:pathLst>
              <a:path w="316865" h="375920">
                <a:moveTo>
                  <a:pt x="169989" y="0"/>
                </a:moveTo>
                <a:lnTo>
                  <a:pt x="230393" y="9848"/>
                </a:lnTo>
                <a:lnTo>
                  <a:pt x="278282" y="39395"/>
                </a:lnTo>
                <a:lnTo>
                  <a:pt x="308482" y="85765"/>
                </a:lnTo>
                <a:lnTo>
                  <a:pt x="315455" y="106298"/>
                </a:lnTo>
                <a:lnTo>
                  <a:pt x="242849" y="123647"/>
                </a:lnTo>
                <a:lnTo>
                  <a:pt x="238748" y="110264"/>
                </a:lnTo>
                <a:lnTo>
                  <a:pt x="232902" y="98369"/>
                </a:lnTo>
                <a:lnTo>
                  <a:pt x="205191" y="71886"/>
                </a:lnTo>
                <a:lnTo>
                  <a:pt x="166281" y="62687"/>
                </a:lnTo>
                <a:lnTo>
                  <a:pt x="147033" y="64499"/>
                </a:lnTo>
                <a:lnTo>
                  <a:pt x="100736" y="91681"/>
                </a:lnTo>
                <a:lnTo>
                  <a:pt x="81865" y="129657"/>
                </a:lnTo>
                <a:lnTo>
                  <a:pt x="75577" y="185597"/>
                </a:lnTo>
                <a:lnTo>
                  <a:pt x="77127" y="217563"/>
                </a:lnTo>
                <a:lnTo>
                  <a:pt x="89518" y="266625"/>
                </a:lnTo>
                <a:lnTo>
                  <a:pt x="113676" y="296512"/>
                </a:lnTo>
                <a:lnTo>
                  <a:pt x="164795" y="312966"/>
                </a:lnTo>
                <a:lnTo>
                  <a:pt x="178898" y="311804"/>
                </a:lnTo>
                <a:lnTo>
                  <a:pt x="215087" y="294385"/>
                </a:lnTo>
                <a:lnTo>
                  <a:pt x="239999" y="254516"/>
                </a:lnTo>
                <a:lnTo>
                  <a:pt x="245325" y="235902"/>
                </a:lnTo>
                <a:lnTo>
                  <a:pt x="316445" y="258444"/>
                </a:lnTo>
                <a:lnTo>
                  <a:pt x="294668" y="310268"/>
                </a:lnTo>
                <a:lnTo>
                  <a:pt x="262051" y="346786"/>
                </a:lnTo>
                <a:lnTo>
                  <a:pt x="218901" y="368439"/>
                </a:lnTo>
                <a:lnTo>
                  <a:pt x="165531" y="375653"/>
                </a:lnTo>
                <a:lnTo>
                  <a:pt x="130965" y="372564"/>
                </a:lnTo>
                <a:lnTo>
                  <a:pt x="71491" y="347851"/>
                </a:lnTo>
                <a:lnTo>
                  <a:pt x="26205" y="299238"/>
                </a:lnTo>
                <a:lnTo>
                  <a:pt x="2912" y="231648"/>
                </a:lnTo>
                <a:lnTo>
                  <a:pt x="0" y="191046"/>
                </a:lnTo>
                <a:lnTo>
                  <a:pt x="2926" y="148231"/>
                </a:lnTo>
                <a:lnTo>
                  <a:pt x="11707" y="110482"/>
                </a:lnTo>
                <a:lnTo>
                  <a:pt x="46837" y="50177"/>
                </a:lnTo>
                <a:lnTo>
                  <a:pt x="101041" y="12544"/>
                </a:lnTo>
                <a:lnTo>
                  <a:pt x="133673" y="3136"/>
                </a:lnTo>
                <a:lnTo>
                  <a:pt x="16998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3373" y="278236"/>
            <a:ext cx="339725" cy="375920"/>
          </a:xfrm>
          <a:custGeom>
            <a:avLst/>
            <a:gdLst/>
            <a:ahLst/>
            <a:cxnLst/>
            <a:rect l="l" t="t" r="r" b="b"/>
            <a:pathLst>
              <a:path w="339725" h="375920">
                <a:moveTo>
                  <a:pt x="180390" y="0"/>
                </a:moveTo>
                <a:lnTo>
                  <a:pt x="240636" y="7089"/>
                </a:lnTo>
                <a:lnTo>
                  <a:pt x="286080" y="28371"/>
                </a:lnTo>
                <a:lnTo>
                  <a:pt x="317334" y="62163"/>
                </a:lnTo>
                <a:lnTo>
                  <a:pt x="335025" y="106794"/>
                </a:lnTo>
                <a:lnTo>
                  <a:pt x="262166" y="120421"/>
                </a:lnTo>
                <a:lnTo>
                  <a:pt x="257482" y="107745"/>
                </a:lnTo>
                <a:lnTo>
                  <a:pt x="251109" y="96481"/>
                </a:lnTo>
                <a:lnTo>
                  <a:pt x="222047" y="71404"/>
                </a:lnTo>
                <a:lnTo>
                  <a:pt x="180390" y="62687"/>
                </a:lnTo>
                <a:lnTo>
                  <a:pt x="157588" y="64592"/>
                </a:lnTo>
                <a:lnTo>
                  <a:pt x="119365" y="79832"/>
                </a:lnTo>
                <a:lnTo>
                  <a:pt x="91538" y="110250"/>
                </a:lnTo>
                <a:lnTo>
                  <a:pt x="77351" y="155474"/>
                </a:lnTo>
                <a:lnTo>
                  <a:pt x="75577" y="183616"/>
                </a:lnTo>
                <a:lnTo>
                  <a:pt x="77373" y="213932"/>
                </a:lnTo>
                <a:lnTo>
                  <a:pt x="91742" y="262438"/>
                </a:lnTo>
                <a:lnTo>
                  <a:pt x="119805" y="294776"/>
                </a:lnTo>
                <a:lnTo>
                  <a:pt x="157472" y="310944"/>
                </a:lnTo>
                <a:lnTo>
                  <a:pt x="179654" y="312966"/>
                </a:lnTo>
                <a:lnTo>
                  <a:pt x="191179" y="312399"/>
                </a:lnTo>
                <a:lnTo>
                  <a:pt x="237042" y="299159"/>
                </a:lnTo>
                <a:lnTo>
                  <a:pt x="265633" y="281990"/>
                </a:lnTo>
                <a:lnTo>
                  <a:pt x="265633" y="235902"/>
                </a:lnTo>
                <a:lnTo>
                  <a:pt x="181635" y="235902"/>
                </a:lnTo>
                <a:lnTo>
                  <a:pt x="181635" y="174688"/>
                </a:lnTo>
                <a:lnTo>
                  <a:pt x="339724" y="174688"/>
                </a:lnTo>
                <a:lnTo>
                  <a:pt x="339724" y="319404"/>
                </a:lnTo>
                <a:lnTo>
                  <a:pt x="293524" y="349865"/>
                </a:lnTo>
                <a:lnTo>
                  <a:pt x="251009" y="366111"/>
                </a:lnTo>
                <a:lnTo>
                  <a:pt x="206713" y="374593"/>
                </a:lnTo>
                <a:lnTo>
                  <a:pt x="184353" y="375653"/>
                </a:lnTo>
                <a:lnTo>
                  <a:pt x="156775" y="374159"/>
                </a:lnTo>
                <a:lnTo>
                  <a:pt x="107093" y="362205"/>
                </a:lnTo>
                <a:lnTo>
                  <a:pt x="65119" y="338499"/>
                </a:lnTo>
                <a:lnTo>
                  <a:pt x="33278" y="304304"/>
                </a:lnTo>
                <a:lnTo>
                  <a:pt x="11985" y="260622"/>
                </a:lnTo>
                <a:lnTo>
                  <a:pt x="1331" y="212244"/>
                </a:lnTo>
                <a:lnTo>
                  <a:pt x="0" y="186588"/>
                </a:lnTo>
                <a:lnTo>
                  <a:pt x="1486" y="159003"/>
                </a:lnTo>
                <a:lnTo>
                  <a:pt x="13378" y="108578"/>
                </a:lnTo>
                <a:lnTo>
                  <a:pt x="37060" y="64965"/>
                </a:lnTo>
                <a:lnTo>
                  <a:pt x="71875" y="31141"/>
                </a:lnTo>
                <a:lnTo>
                  <a:pt x="111959" y="10169"/>
                </a:lnTo>
                <a:lnTo>
                  <a:pt x="155445" y="1129"/>
                </a:lnTo>
                <a:lnTo>
                  <a:pt x="18039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06820" y="278236"/>
            <a:ext cx="295910" cy="375920"/>
          </a:xfrm>
          <a:custGeom>
            <a:avLst/>
            <a:gdLst/>
            <a:ahLst/>
            <a:cxnLst/>
            <a:rect l="l" t="t" r="r" b="b"/>
            <a:pathLst>
              <a:path w="295910" h="375920">
                <a:moveTo>
                  <a:pt x="145707" y="0"/>
                </a:moveTo>
                <a:lnTo>
                  <a:pt x="205644" y="7494"/>
                </a:lnTo>
                <a:lnTo>
                  <a:pt x="248666" y="29971"/>
                </a:lnTo>
                <a:lnTo>
                  <a:pt x="275031" y="64976"/>
                </a:lnTo>
                <a:lnTo>
                  <a:pt x="284975" y="110020"/>
                </a:lnTo>
                <a:lnTo>
                  <a:pt x="211620" y="113233"/>
                </a:lnTo>
                <a:lnTo>
                  <a:pt x="208593" y="100222"/>
                </a:lnTo>
                <a:lnTo>
                  <a:pt x="204219" y="89174"/>
                </a:lnTo>
                <a:lnTo>
                  <a:pt x="172070" y="63773"/>
                </a:lnTo>
                <a:lnTo>
                  <a:pt x="144970" y="60705"/>
                </a:lnTo>
                <a:lnTo>
                  <a:pt x="129854" y="61527"/>
                </a:lnTo>
                <a:lnTo>
                  <a:pt x="87147" y="79451"/>
                </a:lnTo>
                <a:lnTo>
                  <a:pt x="83261" y="86969"/>
                </a:lnTo>
                <a:lnTo>
                  <a:pt x="83261" y="96392"/>
                </a:lnTo>
                <a:lnTo>
                  <a:pt x="83261" y="104978"/>
                </a:lnTo>
                <a:lnTo>
                  <a:pt x="117954" y="130338"/>
                </a:lnTo>
                <a:lnTo>
                  <a:pt x="161569" y="142722"/>
                </a:lnTo>
                <a:lnTo>
                  <a:pt x="186591" y="149099"/>
                </a:lnTo>
                <a:lnTo>
                  <a:pt x="208127" y="155582"/>
                </a:lnTo>
                <a:lnTo>
                  <a:pt x="252866" y="176244"/>
                </a:lnTo>
                <a:lnTo>
                  <a:pt x="280885" y="205790"/>
                </a:lnTo>
                <a:lnTo>
                  <a:pt x="294471" y="247119"/>
                </a:lnTo>
                <a:lnTo>
                  <a:pt x="295376" y="263651"/>
                </a:lnTo>
                <a:lnTo>
                  <a:pt x="294293" y="279015"/>
                </a:lnTo>
                <a:lnTo>
                  <a:pt x="278041" y="322135"/>
                </a:lnTo>
                <a:lnTo>
                  <a:pt x="243929" y="355144"/>
                </a:lnTo>
                <a:lnTo>
                  <a:pt x="193351" y="372592"/>
                </a:lnTo>
                <a:lnTo>
                  <a:pt x="149923" y="375907"/>
                </a:lnTo>
                <a:lnTo>
                  <a:pt x="117478" y="373916"/>
                </a:lnTo>
                <a:lnTo>
                  <a:pt x="64577" y="357996"/>
                </a:lnTo>
                <a:lnTo>
                  <a:pt x="27512" y="326323"/>
                </a:lnTo>
                <a:lnTo>
                  <a:pt x="5456" y="279917"/>
                </a:lnTo>
                <a:lnTo>
                  <a:pt x="0" y="251256"/>
                </a:lnTo>
                <a:lnTo>
                  <a:pt x="71374" y="244322"/>
                </a:lnTo>
                <a:lnTo>
                  <a:pt x="75422" y="261095"/>
                </a:lnTo>
                <a:lnTo>
                  <a:pt x="81127" y="275485"/>
                </a:lnTo>
                <a:lnTo>
                  <a:pt x="108219" y="304478"/>
                </a:lnTo>
                <a:lnTo>
                  <a:pt x="150672" y="313956"/>
                </a:lnTo>
                <a:lnTo>
                  <a:pt x="167296" y="313018"/>
                </a:lnTo>
                <a:lnTo>
                  <a:pt x="204063" y="298957"/>
                </a:lnTo>
                <a:lnTo>
                  <a:pt x="222034" y="263905"/>
                </a:lnTo>
                <a:lnTo>
                  <a:pt x="222034" y="255308"/>
                </a:lnTo>
                <a:lnTo>
                  <a:pt x="188087" y="226237"/>
                </a:lnTo>
                <a:lnTo>
                  <a:pt x="150219" y="215640"/>
                </a:lnTo>
                <a:lnTo>
                  <a:pt x="129362" y="210375"/>
                </a:lnTo>
                <a:lnTo>
                  <a:pt x="102071" y="202648"/>
                </a:lnTo>
                <a:lnTo>
                  <a:pt x="60685" y="184681"/>
                </a:lnTo>
                <a:lnTo>
                  <a:pt x="31961" y="158633"/>
                </a:lnTo>
                <a:lnTo>
                  <a:pt x="15235" y="122081"/>
                </a:lnTo>
                <a:lnTo>
                  <a:pt x="13144" y="101345"/>
                </a:lnTo>
                <a:lnTo>
                  <a:pt x="14127" y="87692"/>
                </a:lnTo>
                <a:lnTo>
                  <a:pt x="28879" y="49428"/>
                </a:lnTo>
                <a:lnTo>
                  <a:pt x="60283" y="19672"/>
                </a:lnTo>
                <a:lnTo>
                  <a:pt x="106900" y="3155"/>
                </a:lnTo>
                <a:lnTo>
                  <a:pt x="125537" y="788"/>
                </a:lnTo>
                <a:lnTo>
                  <a:pt x="1457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67643" y="152400"/>
            <a:ext cx="1117090" cy="838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45452" y="1498918"/>
            <a:ext cx="20383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11049000" y="6527790"/>
            <a:ext cx="2552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34" name="object 34"/>
          <p:cNvSpPr txBox="1"/>
          <p:nvPr/>
        </p:nvSpPr>
        <p:spPr>
          <a:xfrm>
            <a:off x="1359852" y="1498918"/>
            <a:ext cx="579628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Performed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dirty="0">
                <a:latin typeface="Calibri"/>
                <a:cs typeface="Calibri"/>
              </a:rPr>
              <a:t>check (in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Closed the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13119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Charged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weapon.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charging </a:t>
            </a:r>
            <a:r>
              <a:rPr sz="1800" spc="-5" dirty="0">
                <a:latin typeface="Calibri"/>
                <a:cs typeface="Calibri"/>
              </a:rPr>
              <a:t>handles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forward.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Pressed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30" dirty="0">
                <a:latin typeface="Calibri"/>
                <a:cs typeface="Calibri"/>
              </a:rPr>
              <a:t>trigger. </a:t>
            </a:r>
            <a:r>
              <a:rPr sz="1800" spc="-5" dirty="0">
                <a:latin typeface="Calibri"/>
                <a:cs typeface="Calibri"/>
              </a:rPr>
              <a:t>(The bolt should not </a:t>
            </a:r>
            <a:r>
              <a:rPr sz="1800" spc="-10" dirty="0">
                <a:latin typeface="Calibri"/>
                <a:cs typeface="Calibri"/>
              </a:rPr>
              <a:t>have movedforward.)  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3752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Pressed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30" dirty="0">
                <a:latin typeface="Calibri"/>
                <a:cs typeface="Calibri"/>
              </a:rPr>
              <a:t>trigger. </a:t>
            </a:r>
            <a:r>
              <a:rPr sz="1800" spc="-5" dirty="0">
                <a:latin typeface="Calibri"/>
                <a:cs typeface="Calibri"/>
              </a:rPr>
              <a:t>(The bolt should </a:t>
            </a:r>
            <a:r>
              <a:rPr sz="1800" spc="-10" dirty="0">
                <a:latin typeface="Calibri"/>
                <a:cs typeface="Calibri"/>
              </a:rPr>
              <a:t>have sprungforward.)  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Opened the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269875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Ensured the firing pin is exposed. 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5" dirty="0">
                <a:latin typeface="Calibri"/>
                <a:cs typeface="Calibri"/>
              </a:rPr>
              <a:t>slide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left.  Closed the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dirty="0">
                <a:latin typeface="Calibri"/>
                <a:cs typeface="Calibri"/>
              </a:rPr>
              <a:t>within </a:t>
            </a:r>
            <a:r>
              <a:rPr sz="1800" b="1" spc="-5" dirty="0">
                <a:latin typeface="Calibri"/>
                <a:cs typeface="Calibri"/>
              </a:rPr>
              <a:t>eight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230" y="1520468"/>
            <a:ext cx="9923780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TASK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12700" marR="156845" indent="-635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LOAD, ATTEMPT </a:t>
            </a:r>
            <a:r>
              <a:rPr sz="1800" b="1" spc="-3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FIRE, </a:t>
            </a:r>
            <a:r>
              <a:rPr sz="1800" b="1" spc="-35" dirty="0">
                <a:latin typeface="Calibri"/>
                <a:cs typeface="Calibri"/>
              </a:rPr>
              <a:t>APPLY </a:t>
            </a:r>
            <a:r>
              <a:rPr sz="1800" b="1" spc="-20" dirty="0">
                <a:latin typeface="Calibri"/>
                <a:cs typeface="Calibri"/>
              </a:rPr>
              <a:t>IMMEDIATE </a:t>
            </a:r>
            <a:r>
              <a:rPr sz="1800" b="1" spc="-10" dirty="0">
                <a:latin typeface="Calibri"/>
                <a:cs typeface="Calibri"/>
              </a:rPr>
              <a:t>ACTION,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5" dirty="0">
                <a:latin typeface="Calibri"/>
                <a:cs typeface="Calibri"/>
              </a:rPr>
              <a:t>UNLOAD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PINTLE-MOUNTED MK19 MOD 3,  40MM GRENADE MACHINE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GUN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ACTION</a:t>
            </a:r>
            <a:endParaRPr sz="1800">
              <a:latin typeface="Calibri"/>
              <a:cs typeface="Calibri"/>
            </a:endParaRPr>
          </a:p>
          <a:p>
            <a:pPr marL="12700" marR="582295" indent="-6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Load, </a:t>
            </a:r>
            <a:r>
              <a:rPr sz="1800" spc="-15" dirty="0">
                <a:latin typeface="Calibri"/>
                <a:cs typeface="Calibri"/>
              </a:rPr>
              <a:t>attempt </a:t>
            </a:r>
            <a:r>
              <a:rPr sz="1800" spc="-10" dirty="0">
                <a:latin typeface="Calibri"/>
                <a:cs typeface="Calibri"/>
              </a:rPr>
              <a:t>to fire, </a:t>
            </a:r>
            <a:r>
              <a:rPr sz="1800" spc="-5" dirty="0">
                <a:latin typeface="Calibri"/>
                <a:cs typeface="Calibri"/>
              </a:rPr>
              <a:t>apply </a:t>
            </a:r>
            <a:r>
              <a:rPr sz="1800" spc="-10" dirty="0">
                <a:latin typeface="Calibri"/>
                <a:cs typeface="Calibri"/>
              </a:rPr>
              <a:t>immediate </a:t>
            </a:r>
            <a:r>
              <a:rPr sz="1800" spc="-5" dirty="0">
                <a:latin typeface="Calibri"/>
                <a:cs typeface="Calibri"/>
              </a:rPr>
              <a:t>action,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unload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pintle-mounted </a:t>
            </a:r>
            <a:r>
              <a:rPr sz="1800" spc="-5" dirty="0">
                <a:latin typeface="Calibri"/>
                <a:cs typeface="Calibri"/>
              </a:rPr>
              <a:t>MK19 Module (MOD) 3,  40mm grenade machine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Given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fully </a:t>
            </a:r>
            <a:r>
              <a:rPr sz="1800" spc="-10" dirty="0">
                <a:latin typeface="Calibri"/>
                <a:cs typeface="Calibri"/>
              </a:rPr>
              <a:t>operational </a:t>
            </a:r>
            <a:r>
              <a:rPr sz="1800" spc="-5" dirty="0">
                <a:latin typeface="Calibri"/>
                <a:cs typeface="Calibri"/>
              </a:rPr>
              <a:t>pintle-equipped </a:t>
            </a:r>
            <a:r>
              <a:rPr sz="1800" spc="-10" dirty="0">
                <a:latin typeface="Calibri"/>
                <a:cs typeface="Calibri"/>
              </a:rPr>
              <a:t>Stryker </a:t>
            </a:r>
            <a:r>
              <a:rPr sz="1800" spc="-5" dirty="0">
                <a:latin typeface="Calibri"/>
                <a:cs typeface="Calibri"/>
              </a:rPr>
              <a:t>with basic issue </a:t>
            </a:r>
            <a:r>
              <a:rPr sz="1800" spc="-10" dirty="0">
                <a:latin typeface="Calibri"/>
                <a:cs typeface="Calibri"/>
              </a:rPr>
              <a:t>items </a:t>
            </a:r>
            <a:r>
              <a:rPr sz="1800" spc="-5" dirty="0">
                <a:latin typeface="Calibri"/>
                <a:cs typeface="Calibri"/>
              </a:rPr>
              <a:t>(BII), MK19 MOD 3, 40mm grenade  machine </a:t>
            </a:r>
            <a:r>
              <a:rPr sz="1800" dirty="0">
                <a:latin typeface="Calibri"/>
                <a:cs typeface="Calibri"/>
              </a:rPr>
              <a:t>gun </a:t>
            </a:r>
            <a:r>
              <a:rPr sz="1800" spc="-10" dirty="0">
                <a:latin typeface="Calibri"/>
                <a:cs typeface="Calibri"/>
              </a:rPr>
              <a:t>cleared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mounted, allocated </a:t>
            </a:r>
            <a:r>
              <a:rPr sz="1800" spc="-5" dirty="0">
                <a:latin typeface="Calibri"/>
                <a:cs typeface="Calibri"/>
              </a:rPr>
              <a:t>40mm </a:t>
            </a:r>
            <a:r>
              <a:rPr sz="1800" spc="-10" dirty="0">
                <a:latin typeface="Calibri"/>
                <a:cs typeface="Calibri"/>
              </a:rPr>
              <a:t>dummy </a:t>
            </a:r>
            <a:r>
              <a:rPr sz="1800" spc="-5" dirty="0">
                <a:latin typeface="Calibri"/>
                <a:cs typeface="Calibri"/>
              </a:rPr>
              <a:t>ammunition, </a:t>
            </a:r>
            <a:r>
              <a:rPr sz="1800" dirty="0">
                <a:latin typeface="Calibri"/>
                <a:cs typeface="Calibri"/>
              </a:rPr>
              <a:t>and FM 3-22.27; </a:t>
            </a:r>
            <a:r>
              <a:rPr sz="1800" spc="-5" dirty="0">
                <a:latin typeface="Calibri"/>
                <a:cs typeface="Calibri"/>
              </a:rPr>
              <a:t>TM 9-2355-  311-10-7-1; TM 9-2355-311-10-7-2;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TM 9-2355-311-10-7-3. The weapon </a:t>
            </a:r>
            <a:r>
              <a:rPr sz="1800" dirty="0">
                <a:latin typeface="Calibri"/>
                <a:cs typeface="Calibri"/>
              </a:rPr>
              <a:t>has been </a:t>
            </a:r>
            <a:r>
              <a:rPr sz="1800" spc="-10" dirty="0">
                <a:latin typeface="Calibri"/>
                <a:cs typeface="Calibri"/>
              </a:rPr>
              <a:t>cleared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testing  </a:t>
            </a:r>
            <a:r>
              <a:rPr sz="1800" spc="-5" dirty="0">
                <a:latin typeface="Calibri"/>
                <a:cs typeface="Calibri"/>
              </a:rPr>
              <a:t>purposes.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Within </a:t>
            </a:r>
            <a:r>
              <a:rPr sz="1800" spc="-5" dirty="0">
                <a:latin typeface="Calibri"/>
                <a:cs typeface="Calibri"/>
              </a:rPr>
              <a:t>five minutes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without </a:t>
            </a:r>
            <a:r>
              <a:rPr sz="1800" spc="-15" dirty="0">
                <a:latin typeface="Calibri"/>
                <a:cs typeface="Calibri"/>
              </a:rPr>
              <a:t>references,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crewmember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will—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-Load.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-Attempt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-Apply </a:t>
            </a:r>
            <a:r>
              <a:rPr sz="1800" spc="-10" dirty="0">
                <a:latin typeface="Calibri"/>
                <a:cs typeface="Calibri"/>
              </a:rPr>
              <a:t>immediate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-Unload.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343" y="1396203"/>
            <a:ext cx="8724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PERFORMANCE CHECKLIST FOR </a:t>
            </a:r>
            <a:r>
              <a:rPr sz="1800" b="1" spc="-40" dirty="0">
                <a:latin typeface="Calibri"/>
                <a:cs typeface="Calibri"/>
              </a:rPr>
              <a:t>TASK </a:t>
            </a:r>
            <a:r>
              <a:rPr sz="1800" b="1" dirty="0">
                <a:latin typeface="Calibri"/>
                <a:cs typeface="Calibri"/>
              </a:rPr>
              <a:t>5 </a:t>
            </a:r>
            <a:r>
              <a:rPr sz="1800" b="1" spc="-25" dirty="0">
                <a:latin typeface="Calibri"/>
                <a:cs typeface="Calibri"/>
              </a:rPr>
              <a:t>LOAD, ATTEMPT </a:t>
            </a:r>
            <a:r>
              <a:rPr sz="1800" b="1" spc="-3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FIRE, </a:t>
            </a:r>
            <a:r>
              <a:rPr sz="1800" b="1" spc="-35" dirty="0">
                <a:latin typeface="Calibri"/>
                <a:cs typeface="Calibri"/>
              </a:rPr>
              <a:t>APPLY </a:t>
            </a:r>
            <a:r>
              <a:rPr sz="1800" b="1" spc="-20" dirty="0">
                <a:latin typeface="Calibri"/>
                <a:cs typeface="Calibri"/>
              </a:rPr>
              <a:t>IMMEDIATE </a:t>
            </a:r>
            <a:r>
              <a:rPr sz="1800" b="1" spc="-10" dirty="0">
                <a:latin typeface="Calibri"/>
                <a:cs typeface="Calibri"/>
              </a:rPr>
              <a:t>ACTION, 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5" dirty="0">
                <a:latin typeface="Calibri"/>
                <a:cs typeface="Calibri"/>
              </a:rPr>
              <a:t>UNLOAD </a:t>
            </a:r>
            <a:r>
              <a:rPr sz="1800" b="1" spc="-5" dirty="0">
                <a:latin typeface="Calibri"/>
                <a:cs typeface="Calibri"/>
              </a:rPr>
              <a:t>MK19MOD 3, 40MM GRENADE MACHINE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GUN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65343" y="1944843"/>
            <a:ext cx="26670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9743" y="1944843"/>
            <a:ext cx="553402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Loaded </a:t>
            </a:r>
            <a:r>
              <a:rPr sz="1800" spc="-10" dirty="0">
                <a:latin typeface="Calibri"/>
                <a:cs typeface="Calibri"/>
              </a:rPr>
              <a:t>(in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 marR="104965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 </a:t>
            </a:r>
            <a:r>
              <a:rPr sz="1800" spc="-5" dirty="0">
                <a:latin typeface="Calibri"/>
                <a:cs typeface="Calibri"/>
              </a:rPr>
              <a:t>position.  Opened the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Ensured the bolt is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forward.</a:t>
            </a:r>
            <a:endParaRPr sz="1800">
              <a:latin typeface="Calibri"/>
              <a:cs typeface="Calibri"/>
            </a:endParaRPr>
          </a:p>
          <a:p>
            <a:pPr marL="12700" marR="13525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Inserted the rounds, </a:t>
            </a:r>
            <a:r>
              <a:rPr sz="1800" spc="-10" dirty="0">
                <a:latin typeface="Calibri"/>
                <a:cs typeface="Calibri"/>
              </a:rPr>
              <a:t>female </a:t>
            </a:r>
            <a:r>
              <a:rPr sz="1800" spc="-5" dirty="0">
                <a:latin typeface="Calibri"/>
                <a:cs typeface="Calibri"/>
              </a:rPr>
              <a:t>link </a:t>
            </a:r>
            <a:r>
              <a:rPr sz="1800" spc="-15" dirty="0">
                <a:latin typeface="Calibri"/>
                <a:cs typeface="Calibri"/>
              </a:rPr>
              <a:t>first, </a:t>
            </a:r>
            <a:r>
              <a:rPr sz="1800" spc="-10" dirty="0">
                <a:latin typeface="Calibri"/>
                <a:cs typeface="Calibri"/>
              </a:rPr>
              <a:t>through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10" dirty="0">
                <a:latin typeface="Calibri"/>
                <a:cs typeface="Calibri"/>
              </a:rPr>
              <a:t>throat.  </a:t>
            </a:r>
            <a:r>
              <a:rPr sz="1800" spc="-5" dirty="0">
                <a:latin typeface="Calibri"/>
                <a:cs typeface="Calibri"/>
              </a:rPr>
              <a:t>Inserted </a:t>
            </a:r>
            <a:r>
              <a:rPr sz="1800" spc="-15" dirty="0">
                <a:latin typeface="Calibri"/>
                <a:cs typeface="Calibri"/>
              </a:rPr>
              <a:t>first </a:t>
            </a:r>
            <a:r>
              <a:rPr sz="1800" spc="-10" dirty="0">
                <a:latin typeface="Calibri"/>
                <a:cs typeface="Calibri"/>
              </a:rPr>
              <a:t>round into feeder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across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first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pawl.</a:t>
            </a:r>
            <a:endParaRPr sz="1800">
              <a:latin typeface="Calibri"/>
              <a:cs typeface="Calibri"/>
            </a:endParaRPr>
          </a:p>
          <a:p>
            <a:pPr marL="12700" marR="16071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5" dirty="0">
                <a:latin typeface="Calibri"/>
                <a:cs typeface="Calibri"/>
              </a:rPr>
              <a:t>slide assembly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left.  Closed the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Charged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weapon.</a:t>
            </a:r>
            <a:endParaRPr sz="1800">
              <a:latin typeface="Calibri"/>
              <a:cs typeface="Calibri"/>
            </a:endParaRPr>
          </a:p>
          <a:p>
            <a:pPr marL="12700" marR="111188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charging </a:t>
            </a:r>
            <a:r>
              <a:rPr sz="1800" spc="-5" dirty="0">
                <a:latin typeface="Calibri"/>
                <a:cs typeface="Calibri"/>
              </a:rPr>
              <a:t>handles </a:t>
            </a:r>
            <a:r>
              <a:rPr sz="1800" spc="-15" dirty="0">
                <a:latin typeface="Calibri"/>
                <a:cs typeface="Calibri"/>
              </a:rPr>
              <a:t>forward </a:t>
            </a:r>
            <a:r>
              <a:rPr sz="1800" dirty="0">
                <a:latin typeface="Calibri"/>
                <a:cs typeface="Calibri"/>
              </a:rPr>
              <a:t>and up. 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Pressed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triggers. </a:t>
            </a:r>
            <a:r>
              <a:rPr sz="1800" spc="-5" dirty="0">
                <a:latin typeface="Calibri"/>
                <a:cs typeface="Calibri"/>
              </a:rPr>
              <a:t>(The bolt should </a:t>
            </a:r>
            <a:r>
              <a:rPr sz="1800" spc="-10" dirty="0">
                <a:latin typeface="Calibri"/>
                <a:cs typeface="Calibri"/>
              </a:rPr>
              <a:t>have sprungforward.)  Charged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weapon.</a:t>
            </a:r>
            <a:endParaRPr sz="1800">
              <a:latin typeface="Calibri"/>
              <a:cs typeface="Calibri"/>
            </a:endParaRPr>
          </a:p>
          <a:p>
            <a:pPr marL="17145" marR="30607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charging </a:t>
            </a:r>
            <a:r>
              <a:rPr sz="1800" spc="-5" dirty="0">
                <a:latin typeface="Calibri"/>
                <a:cs typeface="Calibri"/>
              </a:rPr>
              <a:t>handles in </a:t>
            </a:r>
            <a:r>
              <a:rPr sz="1800" spc="-15" dirty="0">
                <a:latin typeface="Calibri"/>
                <a:cs typeface="Calibri"/>
              </a:rPr>
              <a:t>forward </a:t>
            </a:r>
            <a:r>
              <a:rPr sz="1800" dirty="0">
                <a:latin typeface="Calibri"/>
                <a:cs typeface="Calibri"/>
              </a:rPr>
              <a:t>and up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dirty="0">
                <a:latin typeface="Calibri"/>
                <a:cs typeface="Calibri"/>
              </a:rPr>
              <a:t>within </a:t>
            </a:r>
            <a:r>
              <a:rPr sz="1800" b="1" spc="-5" dirty="0">
                <a:latin typeface="Calibri"/>
                <a:cs typeface="Calibri"/>
              </a:rPr>
              <a:t>two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6200">
            <a:solidFill>
              <a:srgbClr val="164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9624"/>
            <a:ext cx="1319783" cy="99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6868"/>
            <a:ext cx="12191999" cy="1024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1943" y="234695"/>
            <a:ext cx="5463539" cy="463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6829" y="278231"/>
            <a:ext cx="5374890" cy="3759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3535" y="426191"/>
            <a:ext cx="146900" cy="179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2403" y="426191"/>
            <a:ext cx="146888" cy="1798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9368" y="422724"/>
            <a:ext cx="122364" cy="79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1487" y="422724"/>
            <a:ext cx="122364" cy="79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6388" y="422724"/>
            <a:ext cx="122364" cy="79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65308" y="384535"/>
            <a:ext cx="239395" cy="269240"/>
          </a:xfrm>
          <a:custGeom>
            <a:avLst/>
            <a:gdLst/>
            <a:ahLst/>
            <a:cxnLst/>
            <a:rect l="l" t="t" r="r" b="b"/>
            <a:pathLst>
              <a:path w="239395" h="269240">
                <a:moveTo>
                  <a:pt x="0" y="0"/>
                </a:moveTo>
                <a:lnTo>
                  <a:pt x="69634" y="0"/>
                </a:lnTo>
                <a:lnTo>
                  <a:pt x="69634" y="120929"/>
                </a:lnTo>
                <a:lnTo>
                  <a:pt x="69872" y="145997"/>
                </a:lnTo>
                <a:lnTo>
                  <a:pt x="73469" y="188950"/>
                </a:lnTo>
                <a:lnTo>
                  <a:pt x="105777" y="215620"/>
                </a:lnTo>
                <a:lnTo>
                  <a:pt x="113245" y="216077"/>
                </a:lnTo>
                <a:lnTo>
                  <a:pt x="121930" y="215466"/>
                </a:lnTo>
                <a:lnTo>
                  <a:pt x="157100" y="195327"/>
                </a:lnTo>
                <a:lnTo>
                  <a:pt x="168438" y="157008"/>
                </a:lnTo>
                <a:lnTo>
                  <a:pt x="169735" y="111010"/>
                </a:lnTo>
                <a:lnTo>
                  <a:pt x="169735" y="0"/>
                </a:lnTo>
                <a:lnTo>
                  <a:pt x="239369" y="0"/>
                </a:lnTo>
                <a:lnTo>
                  <a:pt x="239369" y="263169"/>
                </a:lnTo>
                <a:lnTo>
                  <a:pt x="174701" y="263169"/>
                </a:lnTo>
                <a:lnTo>
                  <a:pt x="174701" y="223761"/>
                </a:lnTo>
                <a:lnTo>
                  <a:pt x="166945" y="233736"/>
                </a:lnTo>
                <a:lnTo>
                  <a:pt x="125035" y="262281"/>
                </a:lnTo>
                <a:lnTo>
                  <a:pt x="87464" y="269113"/>
                </a:lnTo>
                <a:lnTo>
                  <a:pt x="74553" y="268384"/>
                </a:lnTo>
                <a:lnTo>
                  <a:pt x="30086" y="251051"/>
                </a:lnTo>
                <a:lnTo>
                  <a:pt x="5293" y="213217"/>
                </a:lnTo>
                <a:lnTo>
                  <a:pt x="0" y="16652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8744" y="384535"/>
            <a:ext cx="239395" cy="269240"/>
          </a:xfrm>
          <a:custGeom>
            <a:avLst/>
            <a:gdLst/>
            <a:ahLst/>
            <a:cxnLst/>
            <a:rect l="l" t="t" r="r" b="b"/>
            <a:pathLst>
              <a:path w="239395" h="269240">
                <a:moveTo>
                  <a:pt x="0" y="0"/>
                </a:moveTo>
                <a:lnTo>
                  <a:pt x="69634" y="0"/>
                </a:lnTo>
                <a:lnTo>
                  <a:pt x="69634" y="120929"/>
                </a:lnTo>
                <a:lnTo>
                  <a:pt x="69872" y="145997"/>
                </a:lnTo>
                <a:lnTo>
                  <a:pt x="73469" y="188950"/>
                </a:lnTo>
                <a:lnTo>
                  <a:pt x="105777" y="215620"/>
                </a:lnTo>
                <a:lnTo>
                  <a:pt x="113245" y="216077"/>
                </a:lnTo>
                <a:lnTo>
                  <a:pt x="121930" y="215466"/>
                </a:lnTo>
                <a:lnTo>
                  <a:pt x="157098" y="195327"/>
                </a:lnTo>
                <a:lnTo>
                  <a:pt x="168436" y="157008"/>
                </a:lnTo>
                <a:lnTo>
                  <a:pt x="169735" y="111010"/>
                </a:lnTo>
                <a:lnTo>
                  <a:pt x="169735" y="0"/>
                </a:lnTo>
                <a:lnTo>
                  <a:pt x="239369" y="0"/>
                </a:lnTo>
                <a:lnTo>
                  <a:pt x="239369" y="263169"/>
                </a:lnTo>
                <a:lnTo>
                  <a:pt x="174688" y="263169"/>
                </a:lnTo>
                <a:lnTo>
                  <a:pt x="174688" y="223761"/>
                </a:lnTo>
                <a:lnTo>
                  <a:pt x="166940" y="233736"/>
                </a:lnTo>
                <a:lnTo>
                  <a:pt x="125035" y="262281"/>
                </a:lnTo>
                <a:lnTo>
                  <a:pt x="87464" y="269113"/>
                </a:lnTo>
                <a:lnTo>
                  <a:pt x="74553" y="268384"/>
                </a:lnTo>
                <a:lnTo>
                  <a:pt x="30084" y="251051"/>
                </a:lnTo>
                <a:lnTo>
                  <a:pt x="5293" y="213217"/>
                </a:lnTo>
                <a:lnTo>
                  <a:pt x="0" y="16652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4558" y="384535"/>
            <a:ext cx="69850" cy="263525"/>
          </a:xfrm>
          <a:custGeom>
            <a:avLst/>
            <a:gdLst/>
            <a:ahLst/>
            <a:cxnLst/>
            <a:rect l="l" t="t" r="r" b="b"/>
            <a:pathLst>
              <a:path w="69850" h="263525">
                <a:moveTo>
                  <a:pt x="0" y="0"/>
                </a:moveTo>
                <a:lnTo>
                  <a:pt x="69634" y="0"/>
                </a:lnTo>
                <a:lnTo>
                  <a:pt x="69634" y="263156"/>
                </a:lnTo>
                <a:lnTo>
                  <a:pt x="0" y="26315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35906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675" y="0"/>
                </a:moveTo>
                <a:lnTo>
                  <a:pt x="173207" y="9694"/>
                </a:lnTo>
                <a:lnTo>
                  <a:pt x="213347" y="38773"/>
                </a:lnTo>
                <a:lnTo>
                  <a:pt x="238445" y="87872"/>
                </a:lnTo>
                <a:lnTo>
                  <a:pt x="245808" y="157594"/>
                </a:lnTo>
                <a:lnTo>
                  <a:pt x="71361" y="157594"/>
                </a:lnTo>
                <a:lnTo>
                  <a:pt x="72694" y="172222"/>
                </a:lnTo>
                <a:lnTo>
                  <a:pt x="96765" y="213325"/>
                </a:lnTo>
                <a:lnTo>
                  <a:pt x="128358" y="223012"/>
                </a:lnTo>
                <a:lnTo>
                  <a:pt x="136207" y="222454"/>
                </a:lnTo>
                <a:lnTo>
                  <a:pt x="169524" y="194583"/>
                </a:lnTo>
                <a:lnTo>
                  <a:pt x="172720" y="185356"/>
                </a:lnTo>
                <a:lnTo>
                  <a:pt x="242100" y="197002"/>
                </a:lnTo>
                <a:lnTo>
                  <a:pt x="213310" y="243993"/>
                </a:lnTo>
                <a:lnTo>
                  <a:pt x="167357" y="270067"/>
                </a:lnTo>
                <a:lnTo>
                  <a:pt x="127609" y="275056"/>
                </a:lnTo>
                <a:lnTo>
                  <a:pt x="95522" y="272253"/>
                </a:lnTo>
                <a:lnTo>
                  <a:pt x="44729" y="249826"/>
                </a:lnTo>
                <a:lnTo>
                  <a:pt x="14637" y="211059"/>
                </a:lnTo>
                <a:lnTo>
                  <a:pt x="1626" y="165715"/>
                </a:lnTo>
                <a:lnTo>
                  <a:pt x="0" y="139509"/>
                </a:lnTo>
                <a:lnTo>
                  <a:pt x="2136" y="108572"/>
                </a:lnTo>
                <a:lnTo>
                  <a:pt x="19229" y="57338"/>
                </a:lnTo>
                <a:lnTo>
                  <a:pt x="52422" y="20836"/>
                </a:lnTo>
                <a:lnTo>
                  <a:pt x="95662" y="2314"/>
                </a:lnTo>
                <a:lnTo>
                  <a:pt x="1206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9749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434" y="0"/>
                </a:moveTo>
                <a:lnTo>
                  <a:pt x="167517" y="4398"/>
                </a:lnTo>
                <a:lnTo>
                  <a:pt x="212829" y="27443"/>
                </a:lnTo>
                <a:lnTo>
                  <a:pt x="236893" y="69634"/>
                </a:lnTo>
                <a:lnTo>
                  <a:pt x="171234" y="81775"/>
                </a:lnTo>
                <a:lnTo>
                  <a:pt x="168655" y="74538"/>
                </a:lnTo>
                <a:lnTo>
                  <a:pt x="165130" y="68202"/>
                </a:lnTo>
                <a:lnTo>
                  <a:pt x="121665" y="50050"/>
                </a:lnTo>
                <a:lnTo>
                  <a:pt x="108893" y="50531"/>
                </a:lnTo>
                <a:lnTo>
                  <a:pt x="74345" y="66078"/>
                </a:lnTo>
                <a:lnTo>
                  <a:pt x="74345" y="71856"/>
                </a:lnTo>
                <a:lnTo>
                  <a:pt x="74345" y="76809"/>
                </a:lnTo>
                <a:lnTo>
                  <a:pt x="121402" y="98110"/>
                </a:lnTo>
                <a:lnTo>
                  <a:pt x="146329" y="104076"/>
                </a:lnTo>
                <a:lnTo>
                  <a:pt x="172044" y="110748"/>
                </a:lnTo>
                <a:lnTo>
                  <a:pt x="210887" y="126236"/>
                </a:lnTo>
                <a:lnTo>
                  <a:pt x="240366" y="157289"/>
                </a:lnTo>
                <a:lnTo>
                  <a:pt x="245821" y="186842"/>
                </a:lnTo>
                <a:lnTo>
                  <a:pt x="243930" y="204294"/>
                </a:lnTo>
                <a:lnTo>
                  <a:pt x="215582" y="249034"/>
                </a:lnTo>
                <a:lnTo>
                  <a:pt x="178103" y="268551"/>
                </a:lnTo>
                <a:lnTo>
                  <a:pt x="126136" y="275056"/>
                </a:lnTo>
                <a:lnTo>
                  <a:pt x="100649" y="273692"/>
                </a:lnTo>
                <a:lnTo>
                  <a:pt x="58086" y="262787"/>
                </a:lnTo>
                <a:lnTo>
                  <a:pt x="15084" y="227541"/>
                </a:lnTo>
                <a:lnTo>
                  <a:pt x="0" y="194030"/>
                </a:lnTo>
                <a:lnTo>
                  <a:pt x="69875" y="183362"/>
                </a:lnTo>
                <a:lnTo>
                  <a:pt x="72683" y="192913"/>
                </a:lnTo>
                <a:lnTo>
                  <a:pt x="76633" y="201241"/>
                </a:lnTo>
                <a:lnTo>
                  <a:pt x="114549" y="224094"/>
                </a:lnTo>
                <a:lnTo>
                  <a:pt x="126136" y="224751"/>
                </a:lnTo>
                <a:lnTo>
                  <a:pt x="138805" y="224132"/>
                </a:lnTo>
                <a:lnTo>
                  <a:pt x="175945" y="204012"/>
                </a:lnTo>
                <a:lnTo>
                  <a:pt x="175945" y="196253"/>
                </a:lnTo>
                <a:lnTo>
                  <a:pt x="175945" y="190969"/>
                </a:lnTo>
                <a:lnTo>
                  <a:pt x="147688" y="173951"/>
                </a:lnTo>
                <a:lnTo>
                  <a:pt x="109416" y="164857"/>
                </a:lnTo>
                <a:lnTo>
                  <a:pt x="56019" y="147884"/>
                </a:lnTo>
                <a:lnTo>
                  <a:pt x="17473" y="114542"/>
                </a:lnTo>
                <a:lnTo>
                  <a:pt x="9664" y="80784"/>
                </a:lnTo>
                <a:lnTo>
                  <a:pt x="11353" y="64368"/>
                </a:lnTo>
                <a:lnTo>
                  <a:pt x="36677" y="23291"/>
                </a:lnTo>
                <a:lnTo>
                  <a:pt x="71121" y="5821"/>
                </a:lnTo>
                <a:lnTo>
                  <a:pt x="93918" y="1455"/>
                </a:lnTo>
                <a:lnTo>
                  <a:pt x="12043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73194" y="378592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5" h="269240">
                <a:moveTo>
                  <a:pt x="124637" y="0"/>
                </a:moveTo>
                <a:lnTo>
                  <a:pt x="136425" y="821"/>
                </a:lnTo>
                <a:lnTo>
                  <a:pt x="147994" y="3284"/>
                </a:lnTo>
                <a:lnTo>
                  <a:pt x="159347" y="7388"/>
                </a:lnTo>
                <a:lnTo>
                  <a:pt x="170484" y="13131"/>
                </a:lnTo>
                <a:lnTo>
                  <a:pt x="148920" y="73837"/>
                </a:lnTo>
                <a:lnTo>
                  <a:pt x="140281" y="68853"/>
                </a:lnTo>
                <a:lnTo>
                  <a:pt x="131949" y="65293"/>
                </a:lnTo>
                <a:lnTo>
                  <a:pt x="123927" y="63157"/>
                </a:lnTo>
                <a:lnTo>
                  <a:pt x="116217" y="62445"/>
                </a:lnTo>
                <a:lnTo>
                  <a:pt x="109183" y="62948"/>
                </a:lnTo>
                <a:lnTo>
                  <a:pt x="78634" y="89898"/>
                </a:lnTo>
                <a:lnTo>
                  <a:pt x="71078" y="132200"/>
                </a:lnTo>
                <a:lnTo>
                  <a:pt x="69621" y="187833"/>
                </a:lnTo>
                <a:lnTo>
                  <a:pt x="69621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3357"/>
                </a:lnTo>
                <a:lnTo>
                  <a:pt x="72764" y="31235"/>
                </a:lnTo>
                <a:lnTo>
                  <a:pt x="101381" y="4736"/>
                </a:lnTo>
                <a:lnTo>
                  <a:pt x="116439" y="526"/>
                </a:lnTo>
                <a:lnTo>
                  <a:pt x="124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41318" y="378592"/>
            <a:ext cx="271780" cy="275590"/>
          </a:xfrm>
          <a:custGeom>
            <a:avLst/>
            <a:gdLst/>
            <a:ahLst/>
            <a:cxnLst/>
            <a:rect l="l" t="t" r="r" b="b"/>
            <a:pathLst>
              <a:path w="271779" h="275590">
                <a:moveTo>
                  <a:pt x="135534" y="0"/>
                </a:moveTo>
                <a:lnTo>
                  <a:pt x="189866" y="9694"/>
                </a:lnTo>
                <a:lnTo>
                  <a:pt x="233426" y="38773"/>
                </a:lnTo>
                <a:lnTo>
                  <a:pt x="262040" y="82665"/>
                </a:lnTo>
                <a:lnTo>
                  <a:pt x="271576" y="136779"/>
                </a:lnTo>
                <a:lnTo>
                  <a:pt x="269169" y="165361"/>
                </a:lnTo>
                <a:lnTo>
                  <a:pt x="249904" y="214858"/>
                </a:lnTo>
                <a:lnTo>
                  <a:pt x="212535" y="252960"/>
                </a:lnTo>
                <a:lnTo>
                  <a:pt x="164025" y="272601"/>
                </a:lnTo>
                <a:lnTo>
                  <a:pt x="136029" y="275056"/>
                </a:lnTo>
                <a:lnTo>
                  <a:pt x="118151" y="274034"/>
                </a:lnTo>
                <a:lnTo>
                  <a:pt x="67017" y="258699"/>
                </a:lnTo>
                <a:lnTo>
                  <a:pt x="26623" y="225598"/>
                </a:lnTo>
                <a:lnTo>
                  <a:pt x="4270" y="175720"/>
                </a:lnTo>
                <a:lnTo>
                  <a:pt x="0" y="133807"/>
                </a:lnTo>
                <a:lnTo>
                  <a:pt x="1067" y="116600"/>
                </a:lnTo>
                <a:lnTo>
                  <a:pt x="17094" y="66649"/>
                </a:lnTo>
                <a:lnTo>
                  <a:pt x="50751" y="26605"/>
                </a:lnTo>
                <a:lnTo>
                  <a:pt x="98709" y="4275"/>
                </a:lnTo>
                <a:lnTo>
                  <a:pt x="135534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7314" y="378592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5" h="269240">
                <a:moveTo>
                  <a:pt x="124637" y="0"/>
                </a:moveTo>
                <a:lnTo>
                  <a:pt x="136425" y="821"/>
                </a:lnTo>
                <a:lnTo>
                  <a:pt x="147994" y="3284"/>
                </a:lnTo>
                <a:lnTo>
                  <a:pt x="159347" y="7388"/>
                </a:lnTo>
                <a:lnTo>
                  <a:pt x="170484" y="13131"/>
                </a:lnTo>
                <a:lnTo>
                  <a:pt x="148920" y="73837"/>
                </a:lnTo>
                <a:lnTo>
                  <a:pt x="140281" y="68853"/>
                </a:lnTo>
                <a:lnTo>
                  <a:pt x="131949" y="65293"/>
                </a:lnTo>
                <a:lnTo>
                  <a:pt x="123927" y="63157"/>
                </a:lnTo>
                <a:lnTo>
                  <a:pt x="116217" y="62445"/>
                </a:lnTo>
                <a:lnTo>
                  <a:pt x="109183" y="62948"/>
                </a:lnTo>
                <a:lnTo>
                  <a:pt x="78634" y="89898"/>
                </a:lnTo>
                <a:lnTo>
                  <a:pt x="71078" y="132200"/>
                </a:lnTo>
                <a:lnTo>
                  <a:pt x="69621" y="187833"/>
                </a:lnTo>
                <a:lnTo>
                  <a:pt x="69621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3357"/>
                </a:lnTo>
                <a:lnTo>
                  <a:pt x="72762" y="31235"/>
                </a:lnTo>
                <a:lnTo>
                  <a:pt x="101381" y="4736"/>
                </a:lnTo>
                <a:lnTo>
                  <a:pt x="116439" y="526"/>
                </a:lnTo>
                <a:lnTo>
                  <a:pt x="124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8026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675" y="0"/>
                </a:moveTo>
                <a:lnTo>
                  <a:pt x="173207" y="9694"/>
                </a:lnTo>
                <a:lnTo>
                  <a:pt x="213347" y="38773"/>
                </a:lnTo>
                <a:lnTo>
                  <a:pt x="238440" y="87872"/>
                </a:lnTo>
                <a:lnTo>
                  <a:pt x="245808" y="157594"/>
                </a:lnTo>
                <a:lnTo>
                  <a:pt x="71361" y="157594"/>
                </a:lnTo>
                <a:lnTo>
                  <a:pt x="72694" y="172222"/>
                </a:lnTo>
                <a:lnTo>
                  <a:pt x="96765" y="213325"/>
                </a:lnTo>
                <a:lnTo>
                  <a:pt x="128358" y="223012"/>
                </a:lnTo>
                <a:lnTo>
                  <a:pt x="136207" y="222454"/>
                </a:lnTo>
                <a:lnTo>
                  <a:pt x="169518" y="194583"/>
                </a:lnTo>
                <a:lnTo>
                  <a:pt x="172707" y="185356"/>
                </a:lnTo>
                <a:lnTo>
                  <a:pt x="242100" y="197002"/>
                </a:lnTo>
                <a:lnTo>
                  <a:pt x="213310" y="243993"/>
                </a:lnTo>
                <a:lnTo>
                  <a:pt x="167357" y="270067"/>
                </a:lnTo>
                <a:lnTo>
                  <a:pt x="127609" y="275056"/>
                </a:lnTo>
                <a:lnTo>
                  <a:pt x="95522" y="272253"/>
                </a:lnTo>
                <a:lnTo>
                  <a:pt x="44729" y="249826"/>
                </a:lnTo>
                <a:lnTo>
                  <a:pt x="14637" y="211059"/>
                </a:lnTo>
                <a:lnTo>
                  <a:pt x="1626" y="165715"/>
                </a:lnTo>
                <a:lnTo>
                  <a:pt x="0" y="139509"/>
                </a:lnTo>
                <a:lnTo>
                  <a:pt x="2136" y="108572"/>
                </a:lnTo>
                <a:lnTo>
                  <a:pt x="19229" y="57338"/>
                </a:lnTo>
                <a:lnTo>
                  <a:pt x="52422" y="20836"/>
                </a:lnTo>
                <a:lnTo>
                  <a:pt x="95662" y="2314"/>
                </a:lnTo>
                <a:lnTo>
                  <a:pt x="1206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8478" y="378592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96" y="0"/>
                </a:moveTo>
                <a:lnTo>
                  <a:pt x="193522" y="8293"/>
                </a:lnTo>
                <a:lnTo>
                  <a:pt x="226919" y="36146"/>
                </a:lnTo>
                <a:lnTo>
                  <a:pt x="238904" y="78614"/>
                </a:lnTo>
                <a:lnTo>
                  <a:pt x="239864" y="105562"/>
                </a:lnTo>
                <a:lnTo>
                  <a:pt x="239864" y="269113"/>
                </a:lnTo>
                <a:lnTo>
                  <a:pt x="170230" y="269113"/>
                </a:lnTo>
                <a:lnTo>
                  <a:pt x="170230" y="134797"/>
                </a:lnTo>
                <a:lnTo>
                  <a:pt x="169952" y="115371"/>
                </a:lnTo>
                <a:lnTo>
                  <a:pt x="162801" y="71323"/>
                </a:lnTo>
                <a:lnTo>
                  <a:pt x="136537" y="53276"/>
                </a:lnTo>
                <a:lnTo>
                  <a:pt x="127114" y="53276"/>
                </a:lnTo>
                <a:lnTo>
                  <a:pt x="88035" y="68545"/>
                </a:lnTo>
                <a:lnTo>
                  <a:pt x="70961" y="112745"/>
                </a:lnTo>
                <a:lnTo>
                  <a:pt x="69634" y="149910"/>
                </a:lnTo>
                <a:lnTo>
                  <a:pt x="69634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4602"/>
                </a:lnTo>
                <a:lnTo>
                  <a:pt x="83006" y="25090"/>
                </a:lnTo>
                <a:lnTo>
                  <a:pt x="103574" y="11152"/>
                </a:lnTo>
                <a:lnTo>
                  <a:pt x="126372" y="2788"/>
                </a:lnTo>
                <a:lnTo>
                  <a:pt x="1513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9106" y="378592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96" y="0"/>
                </a:moveTo>
                <a:lnTo>
                  <a:pt x="193522" y="8293"/>
                </a:lnTo>
                <a:lnTo>
                  <a:pt x="226919" y="36146"/>
                </a:lnTo>
                <a:lnTo>
                  <a:pt x="238904" y="78614"/>
                </a:lnTo>
                <a:lnTo>
                  <a:pt x="239864" y="105562"/>
                </a:lnTo>
                <a:lnTo>
                  <a:pt x="239864" y="269113"/>
                </a:lnTo>
                <a:lnTo>
                  <a:pt x="170230" y="269113"/>
                </a:lnTo>
                <a:lnTo>
                  <a:pt x="170230" y="134797"/>
                </a:lnTo>
                <a:lnTo>
                  <a:pt x="169952" y="115371"/>
                </a:lnTo>
                <a:lnTo>
                  <a:pt x="162801" y="71323"/>
                </a:lnTo>
                <a:lnTo>
                  <a:pt x="136537" y="53276"/>
                </a:lnTo>
                <a:lnTo>
                  <a:pt x="127114" y="53276"/>
                </a:lnTo>
                <a:lnTo>
                  <a:pt x="88035" y="68545"/>
                </a:lnTo>
                <a:lnTo>
                  <a:pt x="70961" y="112745"/>
                </a:lnTo>
                <a:lnTo>
                  <a:pt x="69634" y="149910"/>
                </a:lnTo>
                <a:lnTo>
                  <a:pt x="69634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4602"/>
                </a:lnTo>
                <a:lnTo>
                  <a:pt x="83006" y="25090"/>
                </a:lnTo>
                <a:lnTo>
                  <a:pt x="103574" y="11152"/>
                </a:lnTo>
                <a:lnTo>
                  <a:pt x="126372" y="2788"/>
                </a:lnTo>
                <a:lnTo>
                  <a:pt x="1513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2690" y="378592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4" h="269240">
                <a:moveTo>
                  <a:pt x="124637" y="0"/>
                </a:moveTo>
                <a:lnTo>
                  <a:pt x="136425" y="821"/>
                </a:lnTo>
                <a:lnTo>
                  <a:pt x="147994" y="3284"/>
                </a:lnTo>
                <a:lnTo>
                  <a:pt x="159347" y="7388"/>
                </a:lnTo>
                <a:lnTo>
                  <a:pt x="170484" y="13131"/>
                </a:lnTo>
                <a:lnTo>
                  <a:pt x="148920" y="73837"/>
                </a:lnTo>
                <a:lnTo>
                  <a:pt x="140281" y="68853"/>
                </a:lnTo>
                <a:lnTo>
                  <a:pt x="131949" y="65293"/>
                </a:lnTo>
                <a:lnTo>
                  <a:pt x="123927" y="63157"/>
                </a:lnTo>
                <a:lnTo>
                  <a:pt x="116217" y="62445"/>
                </a:lnTo>
                <a:lnTo>
                  <a:pt x="109183" y="62948"/>
                </a:lnTo>
                <a:lnTo>
                  <a:pt x="78634" y="89898"/>
                </a:lnTo>
                <a:lnTo>
                  <a:pt x="71078" y="132200"/>
                </a:lnTo>
                <a:lnTo>
                  <a:pt x="69621" y="187833"/>
                </a:lnTo>
                <a:lnTo>
                  <a:pt x="69621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3357"/>
                </a:lnTo>
                <a:lnTo>
                  <a:pt x="72762" y="31235"/>
                </a:lnTo>
                <a:lnTo>
                  <a:pt x="101379" y="4736"/>
                </a:lnTo>
                <a:lnTo>
                  <a:pt x="116434" y="526"/>
                </a:lnTo>
                <a:lnTo>
                  <a:pt x="12463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0186" y="378592"/>
            <a:ext cx="271780" cy="275590"/>
          </a:xfrm>
          <a:custGeom>
            <a:avLst/>
            <a:gdLst/>
            <a:ahLst/>
            <a:cxnLst/>
            <a:rect l="l" t="t" r="r" b="b"/>
            <a:pathLst>
              <a:path w="271779" h="275590">
                <a:moveTo>
                  <a:pt x="135534" y="0"/>
                </a:moveTo>
                <a:lnTo>
                  <a:pt x="189866" y="9694"/>
                </a:lnTo>
                <a:lnTo>
                  <a:pt x="233425" y="38773"/>
                </a:lnTo>
                <a:lnTo>
                  <a:pt x="262040" y="82665"/>
                </a:lnTo>
                <a:lnTo>
                  <a:pt x="271576" y="136779"/>
                </a:lnTo>
                <a:lnTo>
                  <a:pt x="269169" y="165361"/>
                </a:lnTo>
                <a:lnTo>
                  <a:pt x="249904" y="214858"/>
                </a:lnTo>
                <a:lnTo>
                  <a:pt x="212535" y="252960"/>
                </a:lnTo>
                <a:lnTo>
                  <a:pt x="164025" y="272601"/>
                </a:lnTo>
                <a:lnTo>
                  <a:pt x="136029" y="275056"/>
                </a:lnTo>
                <a:lnTo>
                  <a:pt x="118151" y="274034"/>
                </a:lnTo>
                <a:lnTo>
                  <a:pt x="67017" y="258699"/>
                </a:lnTo>
                <a:lnTo>
                  <a:pt x="26623" y="225598"/>
                </a:lnTo>
                <a:lnTo>
                  <a:pt x="4270" y="175720"/>
                </a:lnTo>
                <a:lnTo>
                  <a:pt x="0" y="133807"/>
                </a:lnTo>
                <a:lnTo>
                  <a:pt x="1067" y="116600"/>
                </a:lnTo>
                <a:lnTo>
                  <a:pt x="17094" y="66649"/>
                </a:lnTo>
                <a:lnTo>
                  <a:pt x="50751" y="26605"/>
                </a:lnTo>
                <a:lnTo>
                  <a:pt x="98709" y="4275"/>
                </a:lnTo>
                <a:lnTo>
                  <a:pt x="135534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4691" y="378592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96" y="0"/>
                </a:moveTo>
                <a:lnTo>
                  <a:pt x="193522" y="8293"/>
                </a:lnTo>
                <a:lnTo>
                  <a:pt x="226919" y="36146"/>
                </a:lnTo>
                <a:lnTo>
                  <a:pt x="238904" y="78614"/>
                </a:lnTo>
                <a:lnTo>
                  <a:pt x="239864" y="105562"/>
                </a:lnTo>
                <a:lnTo>
                  <a:pt x="239864" y="269113"/>
                </a:lnTo>
                <a:lnTo>
                  <a:pt x="170230" y="269113"/>
                </a:lnTo>
                <a:lnTo>
                  <a:pt x="170230" y="134797"/>
                </a:lnTo>
                <a:lnTo>
                  <a:pt x="169952" y="115371"/>
                </a:lnTo>
                <a:lnTo>
                  <a:pt x="162801" y="71323"/>
                </a:lnTo>
                <a:lnTo>
                  <a:pt x="136537" y="53276"/>
                </a:lnTo>
                <a:lnTo>
                  <a:pt x="127114" y="53276"/>
                </a:lnTo>
                <a:lnTo>
                  <a:pt x="88035" y="68545"/>
                </a:lnTo>
                <a:lnTo>
                  <a:pt x="70961" y="112745"/>
                </a:lnTo>
                <a:lnTo>
                  <a:pt x="69634" y="149910"/>
                </a:lnTo>
                <a:lnTo>
                  <a:pt x="69634" y="269113"/>
                </a:lnTo>
                <a:lnTo>
                  <a:pt x="0" y="269113"/>
                </a:lnTo>
                <a:lnTo>
                  <a:pt x="0" y="5943"/>
                </a:lnTo>
                <a:lnTo>
                  <a:pt x="64668" y="5943"/>
                </a:lnTo>
                <a:lnTo>
                  <a:pt x="64668" y="44602"/>
                </a:lnTo>
                <a:lnTo>
                  <a:pt x="83006" y="25090"/>
                </a:lnTo>
                <a:lnTo>
                  <a:pt x="103574" y="11152"/>
                </a:lnTo>
                <a:lnTo>
                  <a:pt x="126372" y="2788"/>
                </a:lnTo>
                <a:lnTo>
                  <a:pt x="15139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2926" y="378592"/>
            <a:ext cx="246379" cy="275590"/>
          </a:xfrm>
          <a:custGeom>
            <a:avLst/>
            <a:gdLst/>
            <a:ahLst/>
            <a:cxnLst/>
            <a:rect l="l" t="t" r="r" b="b"/>
            <a:pathLst>
              <a:path w="246379" h="275590">
                <a:moveTo>
                  <a:pt x="120675" y="0"/>
                </a:moveTo>
                <a:lnTo>
                  <a:pt x="173207" y="9694"/>
                </a:lnTo>
                <a:lnTo>
                  <a:pt x="213347" y="38773"/>
                </a:lnTo>
                <a:lnTo>
                  <a:pt x="238440" y="87872"/>
                </a:lnTo>
                <a:lnTo>
                  <a:pt x="245808" y="157594"/>
                </a:lnTo>
                <a:lnTo>
                  <a:pt x="71361" y="157594"/>
                </a:lnTo>
                <a:lnTo>
                  <a:pt x="72694" y="172222"/>
                </a:lnTo>
                <a:lnTo>
                  <a:pt x="96765" y="213325"/>
                </a:lnTo>
                <a:lnTo>
                  <a:pt x="128358" y="223012"/>
                </a:lnTo>
                <a:lnTo>
                  <a:pt x="136207" y="222454"/>
                </a:lnTo>
                <a:lnTo>
                  <a:pt x="169518" y="194583"/>
                </a:lnTo>
                <a:lnTo>
                  <a:pt x="172707" y="185356"/>
                </a:lnTo>
                <a:lnTo>
                  <a:pt x="242100" y="197002"/>
                </a:lnTo>
                <a:lnTo>
                  <a:pt x="213310" y="243993"/>
                </a:lnTo>
                <a:lnTo>
                  <a:pt x="167357" y="270067"/>
                </a:lnTo>
                <a:lnTo>
                  <a:pt x="127609" y="275056"/>
                </a:lnTo>
                <a:lnTo>
                  <a:pt x="95522" y="272253"/>
                </a:lnTo>
                <a:lnTo>
                  <a:pt x="44729" y="249826"/>
                </a:lnTo>
                <a:lnTo>
                  <a:pt x="14637" y="211059"/>
                </a:lnTo>
                <a:lnTo>
                  <a:pt x="1626" y="165715"/>
                </a:lnTo>
                <a:lnTo>
                  <a:pt x="0" y="139509"/>
                </a:lnTo>
                <a:lnTo>
                  <a:pt x="2136" y="108572"/>
                </a:lnTo>
                <a:lnTo>
                  <a:pt x="19229" y="57338"/>
                </a:lnTo>
                <a:lnTo>
                  <a:pt x="52422" y="20836"/>
                </a:lnTo>
                <a:lnTo>
                  <a:pt x="95662" y="2314"/>
                </a:lnTo>
                <a:lnTo>
                  <a:pt x="12067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54558" y="284421"/>
            <a:ext cx="69850" cy="64769"/>
          </a:xfrm>
          <a:custGeom>
            <a:avLst/>
            <a:gdLst/>
            <a:ahLst/>
            <a:cxnLst/>
            <a:rect l="l" t="t" r="r" b="b"/>
            <a:pathLst>
              <a:path w="69850" h="64770">
                <a:moveTo>
                  <a:pt x="0" y="0"/>
                </a:moveTo>
                <a:lnTo>
                  <a:pt x="69634" y="0"/>
                </a:lnTo>
                <a:lnTo>
                  <a:pt x="69634" y="64427"/>
                </a:lnTo>
                <a:lnTo>
                  <a:pt x="0" y="6442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9267" y="278236"/>
            <a:ext cx="316865" cy="375920"/>
          </a:xfrm>
          <a:custGeom>
            <a:avLst/>
            <a:gdLst/>
            <a:ahLst/>
            <a:cxnLst/>
            <a:rect l="l" t="t" r="r" b="b"/>
            <a:pathLst>
              <a:path w="316865" h="375920">
                <a:moveTo>
                  <a:pt x="169989" y="0"/>
                </a:moveTo>
                <a:lnTo>
                  <a:pt x="230393" y="9848"/>
                </a:lnTo>
                <a:lnTo>
                  <a:pt x="278282" y="39395"/>
                </a:lnTo>
                <a:lnTo>
                  <a:pt x="308482" y="85765"/>
                </a:lnTo>
                <a:lnTo>
                  <a:pt x="315455" y="106298"/>
                </a:lnTo>
                <a:lnTo>
                  <a:pt x="242849" y="123647"/>
                </a:lnTo>
                <a:lnTo>
                  <a:pt x="238748" y="110264"/>
                </a:lnTo>
                <a:lnTo>
                  <a:pt x="232902" y="98369"/>
                </a:lnTo>
                <a:lnTo>
                  <a:pt x="205191" y="71886"/>
                </a:lnTo>
                <a:lnTo>
                  <a:pt x="166281" y="62687"/>
                </a:lnTo>
                <a:lnTo>
                  <a:pt x="147033" y="64499"/>
                </a:lnTo>
                <a:lnTo>
                  <a:pt x="100736" y="91681"/>
                </a:lnTo>
                <a:lnTo>
                  <a:pt x="81865" y="129657"/>
                </a:lnTo>
                <a:lnTo>
                  <a:pt x="75577" y="185597"/>
                </a:lnTo>
                <a:lnTo>
                  <a:pt x="77127" y="217563"/>
                </a:lnTo>
                <a:lnTo>
                  <a:pt x="89518" y="266625"/>
                </a:lnTo>
                <a:lnTo>
                  <a:pt x="113676" y="296512"/>
                </a:lnTo>
                <a:lnTo>
                  <a:pt x="164795" y="312966"/>
                </a:lnTo>
                <a:lnTo>
                  <a:pt x="178898" y="311804"/>
                </a:lnTo>
                <a:lnTo>
                  <a:pt x="215087" y="294385"/>
                </a:lnTo>
                <a:lnTo>
                  <a:pt x="239999" y="254516"/>
                </a:lnTo>
                <a:lnTo>
                  <a:pt x="245325" y="235902"/>
                </a:lnTo>
                <a:lnTo>
                  <a:pt x="316445" y="258444"/>
                </a:lnTo>
                <a:lnTo>
                  <a:pt x="294668" y="310268"/>
                </a:lnTo>
                <a:lnTo>
                  <a:pt x="262051" y="346786"/>
                </a:lnTo>
                <a:lnTo>
                  <a:pt x="218901" y="368439"/>
                </a:lnTo>
                <a:lnTo>
                  <a:pt x="165531" y="375653"/>
                </a:lnTo>
                <a:lnTo>
                  <a:pt x="130965" y="372564"/>
                </a:lnTo>
                <a:lnTo>
                  <a:pt x="71491" y="347851"/>
                </a:lnTo>
                <a:lnTo>
                  <a:pt x="26205" y="299238"/>
                </a:lnTo>
                <a:lnTo>
                  <a:pt x="2912" y="231648"/>
                </a:lnTo>
                <a:lnTo>
                  <a:pt x="0" y="191046"/>
                </a:lnTo>
                <a:lnTo>
                  <a:pt x="2926" y="148231"/>
                </a:lnTo>
                <a:lnTo>
                  <a:pt x="11707" y="110482"/>
                </a:lnTo>
                <a:lnTo>
                  <a:pt x="46837" y="50177"/>
                </a:lnTo>
                <a:lnTo>
                  <a:pt x="101041" y="12544"/>
                </a:lnTo>
                <a:lnTo>
                  <a:pt x="133673" y="3136"/>
                </a:lnTo>
                <a:lnTo>
                  <a:pt x="16998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3373" y="278236"/>
            <a:ext cx="339725" cy="375920"/>
          </a:xfrm>
          <a:custGeom>
            <a:avLst/>
            <a:gdLst/>
            <a:ahLst/>
            <a:cxnLst/>
            <a:rect l="l" t="t" r="r" b="b"/>
            <a:pathLst>
              <a:path w="339725" h="375920">
                <a:moveTo>
                  <a:pt x="180390" y="0"/>
                </a:moveTo>
                <a:lnTo>
                  <a:pt x="240636" y="7089"/>
                </a:lnTo>
                <a:lnTo>
                  <a:pt x="286080" y="28371"/>
                </a:lnTo>
                <a:lnTo>
                  <a:pt x="317334" y="62163"/>
                </a:lnTo>
                <a:lnTo>
                  <a:pt x="335025" y="106794"/>
                </a:lnTo>
                <a:lnTo>
                  <a:pt x="262166" y="120421"/>
                </a:lnTo>
                <a:lnTo>
                  <a:pt x="257482" y="107745"/>
                </a:lnTo>
                <a:lnTo>
                  <a:pt x="251109" y="96481"/>
                </a:lnTo>
                <a:lnTo>
                  <a:pt x="222047" y="71404"/>
                </a:lnTo>
                <a:lnTo>
                  <a:pt x="180390" y="62687"/>
                </a:lnTo>
                <a:lnTo>
                  <a:pt x="157588" y="64592"/>
                </a:lnTo>
                <a:lnTo>
                  <a:pt x="119365" y="79832"/>
                </a:lnTo>
                <a:lnTo>
                  <a:pt x="91538" y="110250"/>
                </a:lnTo>
                <a:lnTo>
                  <a:pt x="77351" y="155474"/>
                </a:lnTo>
                <a:lnTo>
                  <a:pt x="75577" y="183616"/>
                </a:lnTo>
                <a:lnTo>
                  <a:pt x="77373" y="213932"/>
                </a:lnTo>
                <a:lnTo>
                  <a:pt x="91742" y="262438"/>
                </a:lnTo>
                <a:lnTo>
                  <a:pt x="119805" y="294776"/>
                </a:lnTo>
                <a:lnTo>
                  <a:pt x="157472" y="310944"/>
                </a:lnTo>
                <a:lnTo>
                  <a:pt x="179654" y="312966"/>
                </a:lnTo>
                <a:lnTo>
                  <a:pt x="191179" y="312399"/>
                </a:lnTo>
                <a:lnTo>
                  <a:pt x="237042" y="299159"/>
                </a:lnTo>
                <a:lnTo>
                  <a:pt x="265633" y="281990"/>
                </a:lnTo>
                <a:lnTo>
                  <a:pt x="265633" y="235902"/>
                </a:lnTo>
                <a:lnTo>
                  <a:pt x="181635" y="235902"/>
                </a:lnTo>
                <a:lnTo>
                  <a:pt x="181635" y="174688"/>
                </a:lnTo>
                <a:lnTo>
                  <a:pt x="339724" y="174688"/>
                </a:lnTo>
                <a:lnTo>
                  <a:pt x="339724" y="319404"/>
                </a:lnTo>
                <a:lnTo>
                  <a:pt x="293524" y="349865"/>
                </a:lnTo>
                <a:lnTo>
                  <a:pt x="251009" y="366111"/>
                </a:lnTo>
                <a:lnTo>
                  <a:pt x="206713" y="374593"/>
                </a:lnTo>
                <a:lnTo>
                  <a:pt x="184353" y="375653"/>
                </a:lnTo>
                <a:lnTo>
                  <a:pt x="156775" y="374159"/>
                </a:lnTo>
                <a:lnTo>
                  <a:pt x="107093" y="362205"/>
                </a:lnTo>
                <a:lnTo>
                  <a:pt x="65119" y="338499"/>
                </a:lnTo>
                <a:lnTo>
                  <a:pt x="33278" y="304304"/>
                </a:lnTo>
                <a:lnTo>
                  <a:pt x="11985" y="260622"/>
                </a:lnTo>
                <a:lnTo>
                  <a:pt x="1331" y="212244"/>
                </a:lnTo>
                <a:lnTo>
                  <a:pt x="0" y="186588"/>
                </a:lnTo>
                <a:lnTo>
                  <a:pt x="1486" y="159003"/>
                </a:lnTo>
                <a:lnTo>
                  <a:pt x="13378" y="108578"/>
                </a:lnTo>
                <a:lnTo>
                  <a:pt x="37060" y="64965"/>
                </a:lnTo>
                <a:lnTo>
                  <a:pt x="71875" y="31141"/>
                </a:lnTo>
                <a:lnTo>
                  <a:pt x="111959" y="10169"/>
                </a:lnTo>
                <a:lnTo>
                  <a:pt x="155445" y="1129"/>
                </a:lnTo>
                <a:lnTo>
                  <a:pt x="18039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06820" y="278236"/>
            <a:ext cx="295910" cy="375920"/>
          </a:xfrm>
          <a:custGeom>
            <a:avLst/>
            <a:gdLst/>
            <a:ahLst/>
            <a:cxnLst/>
            <a:rect l="l" t="t" r="r" b="b"/>
            <a:pathLst>
              <a:path w="295910" h="375920">
                <a:moveTo>
                  <a:pt x="145707" y="0"/>
                </a:moveTo>
                <a:lnTo>
                  <a:pt x="205644" y="7494"/>
                </a:lnTo>
                <a:lnTo>
                  <a:pt x="248666" y="29971"/>
                </a:lnTo>
                <a:lnTo>
                  <a:pt x="275031" y="64976"/>
                </a:lnTo>
                <a:lnTo>
                  <a:pt x="284975" y="110020"/>
                </a:lnTo>
                <a:lnTo>
                  <a:pt x="211620" y="113233"/>
                </a:lnTo>
                <a:lnTo>
                  <a:pt x="208593" y="100222"/>
                </a:lnTo>
                <a:lnTo>
                  <a:pt x="204219" y="89174"/>
                </a:lnTo>
                <a:lnTo>
                  <a:pt x="172070" y="63773"/>
                </a:lnTo>
                <a:lnTo>
                  <a:pt x="144970" y="60705"/>
                </a:lnTo>
                <a:lnTo>
                  <a:pt x="129854" y="61527"/>
                </a:lnTo>
                <a:lnTo>
                  <a:pt x="87147" y="79451"/>
                </a:lnTo>
                <a:lnTo>
                  <a:pt x="83261" y="86969"/>
                </a:lnTo>
                <a:lnTo>
                  <a:pt x="83261" y="96392"/>
                </a:lnTo>
                <a:lnTo>
                  <a:pt x="83261" y="104978"/>
                </a:lnTo>
                <a:lnTo>
                  <a:pt x="117954" y="130338"/>
                </a:lnTo>
                <a:lnTo>
                  <a:pt x="161569" y="142722"/>
                </a:lnTo>
                <a:lnTo>
                  <a:pt x="186591" y="149099"/>
                </a:lnTo>
                <a:lnTo>
                  <a:pt x="208127" y="155582"/>
                </a:lnTo>
                <a:lnTo>
                  <a:pt x="252866" y="176244"/>
                </a:lnTo>
                <a:lnTo>
                  <a:pt x="280885" y="205790"/>
                </a:lnTo>
                <a:lnTo>
                  <a:pt x="294471" y="247119"/>
                </a:lnTo>
                <a:lnTo>
                  <a:pt x="295376" y="263651"/>
                </a:lnTo>
                <a:lnTo>
                  <a:pt x="294293" y="279015"/>
                </a:lnTo>
                <a:lnTo>
                  <a:pt x="278041" y="322135"/>
                </a:lnTo>
                <a:lnTo>
                  <a:pt x="243929" y="355144"/>
                </a:lnTo>
                <a:lnTo>
                  <a:pt x="193351" y="372592"/>
                </a:lnTo>
                <a:lnTo>
                  <a:pt x="149923" y="375907"/>
                </a:lnTo>
                <a:lnTo>
                  <a:pt x="117478" y="373916"/>
                </a:lnTo>
                <a:lnTo>
                  <a:pt x="64577" y="357996"/>
                </a:lnTo>
                <a:lnTo>
                  <a:pt x="27512" y="326323"/>
                </a:lnTo>
                <a:lnTo>
                  <a:pt x="5456" y="279917"/>
                </a:lnTo>
                <a:lnTo>
                  <a:pt x="0" y="251256"/>
                </a:lnTo>
                <a:lnTo>
                  <a:pt x="71374" y="244322"/>
                </a:lnTo>
                <a:lnTo>
                  <a:pt x="75422" y="261095"/>
                </a:lnTo>
                <a:lnTo>
                  <a:pt x="81127" y="275485"/>
                </a:lnTo>
                <a:lnTo>
                  <a:pt x="108219" y="304478"/>
                </a:lnTo>
                <a:lnTo>
                  <a:pt x="150672" y="313956"/>
                </a:lnTo>
                <a:lnTo>
                  <a:pt x="167296" y="313018"/>
                </a:lnTo>
                <a:lnTo>
                  <a:pt x="204063" y="298957"/>
                </a:lnTo>
                <a:lnTo>
                  <a:pt x="222034" y="263905"/>
                </a:lnTo>
                <a:lnTo>
                  <a:pt x="222034" y="255308"/>
                </a:lnTo>
                <a:lnTo>
                  <a:pt x="188087" y="226237"/>
                </a:lnTo>
                <a:lnTo>
                  <a:pt x="150219" y="215640"/>
                </a:lnTo>
                <a:lnTo>
                  <a:pt x="129362" y="210375"/>
                </a:lnTo>
                <a:lnTo>
                  <a:pt x="102071" y="202648"/>
                </a:lnTo>
                <a:lnTo>
                  <a:pt x="60685" y="184681"/>
                </a:lnTo>
                <a:lnTo>
                  <a:pt x="31961" y="158633"/>
                </a:lnTo>
                <a:lnTo>
                  <a:pt x="15235" y="122081"/>
                </a:lnTo>
                <a:lnTo>
                  <a:pt x="13144" y="101345"/>
                </a:lnTo>
                <a:lnTo>
                  <a:pt x="14127" y="87692"/>
                </a:lnTo>
                <a:lnTo>
                  <a:pt x="28879" y="49428"/>
                </a:lnTo>
                <a:lnTo>
                  <a:pt x="60283" y="19672"/>
                </a:lnTo>
                <a:lnTo>
                  <a:pt x="106900" y="3155"/>
                </a:lnTo>
                <a:lnTo>
                  <a:pt x="125537" y="788"/>
                </a:lnTo>
                <a:lnTo>
                  <a:pt x="1457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67643" y="152400"/>
            <a:ext cx="1117090" cy="838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15218" y="1355260"/>
            <a:ext cx="203835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34" name="object 34"/>
          <p:cNvSpPr txBox="1"/>
          <p:nvPr/>
        </p:nvSpPr>
        <p:spPr>
          <a:xfrm>
            <a:off x="1129617" y="1355260"/>
            <a:ext cx="9958070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Performed immediate </a:t>
            </a:r>
            <a:r>
              <a:rPr sz="1800" b="1" spc="-5" dirty="0">
                <a:latin typeface="Calibri"/>
                <a:cs typeface="Calibri"/>
              </a:rPr>
              <a:t>action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 marR="74701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Placed weapon on FIRE.  </a:t>
            </a:r>
            <a:r>
              <a:rPr sz="1800" spc="-20" dirty="0">
                <a:latin typeface="Calibri"/>
                <a:cs typeface="Calibri"/>
              </a:rPr>
              <a:t>Attempted </a:t>
            </a:r>
            <a:r>
              <a:rPr sz="1800" spc="-10" dirty="0">
                <a:latin typeface="Calibri"/>
                <a:cs typeface="Calibri"/>
              </a:rPr>
              <a:t>to fire </a:t>
            </a:r>
            <a:r>
              <a:rPr sz="1800" spc="-5" dirty="0">
                <a:latin typeface="Calibri"/>
                <a:cs typeface="Calibri"/>
              </a:rPr>
              <a:t>weapon.  Announced, </a:t>
            </a:r>
            <a:r>
              <a:rPr sz="1800" spc="-20" dirty="0">
                <a:latin typeface="Calibri"/>
                <a:cs typeface="Calibri"/>
              </a:rPr>
              <a:t>“MISFIRE.”  Waited </a:t>
            </a: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seconds.</a:t>
            </a:r>
            <a:endParaRPr sz="1800">
              <a:latin typeface="Calibri"/>
              <a:cs typeface="Calibri"/>
            </a:endParaRPr>
          </a:p>
          <a:p>
            <a:pPr marL="12700" marR="72517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Pulled the 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rear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caught the </a:t>
            </a:r>
            <a:r>
              <a:rPr sz="1800" spc="-10" dirty="0">
                <a:latin typeface="Calibri"/>
                <a:cs typeface="Calibri"/>
              </a:rPr>
              <a:t>live round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itwas ejected (if </a:t>
            </a:r>
            <a:r>
              <a:rPr sz="1800" dirty="0">
                <a:latin typeface="Calibri"/>
                <a:cs typeface="Calibri"/>
              </a:rPr>
              <a:t>no </a:t>
            </a:r>
            <a:r>
              <a:rPr sz="1800" spc="-15" dirty="0">
                <a:latin typeface="Calibri"/>
                <a:cs typeface="Calibri"/>
              </a:rPr>
              <a:t>catch </a:t>
            </a:r>
            <a:r>
              <a:rPr sz="1800" dirty="0">
                <a:latin typeface="Calibri"/>
                <a:cs typeface="Calibri"/>
              </a:rPr>
              <a:t>bag </a:t>
            </a:r>
            <a:r>
              <a:rPr sz="1800" spc="-10" dirty="0">
                <a:latin typeface="Calibri"/>
                <a:cs typeface="Calibri"/>
              </a:rPr>
              <a:t>was installed).  </a:t>
            </a: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charging </a:t>
            </a:r>
            <a:r>
              <a:rPr sz="1800" spc="-5" dirty="0">
                <a:latin typeface="Calibri"/>
                <a:cs typeface="Calibri"/>
              </a:rPr>
              <a:t>handles </a:t>
            </a:r>
            <a:r>
              <a:rPr sz="1800" spc="-15" dirty="0">
                <a:latin typeface="Calibri"/>
                <a:cs typeface="Calibri"/>
              </a:rPr>
              <a:t>forward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Pressed </a:t>
            </a:r>
            <a:r>
              <a:rPr sz="1800" spc="-5" dirty="0">
                <a:latin typeface="Calibri"/>
                <a:cs typeface="Calibri"/>
              </a:rPr>
              <a:t>the trigger </a:t>
            </a:r>
            <a:r>
              <a:rPr sz="1800" spc="-10" dirty="0">
                <a:latin typeface="Calibri"/>
                <a:cs typeface="Calibri"/>
              </a:rPr>
              <a:t>attempting to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spc="-5" dirty="0">
                <a:latin typeface="Calibri"/>
                <a:cs typeface="Calibri"/>
              </a:rPr>
              <a:t>within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spc="-5" dirty="0">
                <a:latin typeface="Calibri"/>
                <a:cs typeface="Calibri"/>
              </a:rPr>
              <a:t>Unloaded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 marR="547306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Charged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weapon.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Returned charging </a:t>
            </a:r>
            <a:r>
              <a:rPr sz="1800" spc="-5" dirty="0">
                <a:latin typeface="Calibri"/>
                <a:cs typeface="Calibri"/>
              </a:rPr>
              <a:t>handles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forward </a:t>
            </a:r>
            <a:r>
              <a:rPr sz="1800" spc="-5" dirty="0">
                <a:latin typeface="Calibri"/>
                <a:cs typeface="Calibri"/>
              </a:rPr>
              <a:t>position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20" dirty="0">
                <a:latin typeface="Calibri"/>
                <a:cs typeface="Calibri"/>
              </a:rPr>
              <a:t>rotated </a:t>
            </a:r>
            <a:r>
              <a:rPr sz="1800" spc="-5" dirty="0">
                <a:latin typeface="Calibri"/>
                <a:cs typeface="Calibri"/>
              </a:rPr>
              <a:t>only one </a:t>
            </a:r>
            <a:r>
              <a:rPr sz="1800" spc="-10" dirty="0">
                <a:latin typeface="Calibri"/>
                <a:cs typeface="Calibri"/>
              </a:rPr>
              <a:t>charging </a:t>
            </a:r>
            <a:r>
              <a:rPr sz="1800" spc="-5" dirty="0">
                <a:latin typeface="Calibri"/>
                <a:cs typeface="Calibri"/>
              </a:rPr>
              <a:t>handle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Used the cleaning </a:t>
            </a:r>
            <a:r>
              <a:rPr sz="1800" spc="-15" dirty="0">
                <a:latin typeface="Calibri"/>
                <a:cs typeface="Calibri"/>
              </a:rPr>
              <a:t>rod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20" dirty="0">
                <a:latin typeface="Calibri"/>
                <a:cs typeface="Calibri"/>
              </a:rPr>
              <a:t>force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round </a:t>
            </a:r>
            <a:r>
              <a:rPr sz="1800" spc="-5" dirty="0">
                <a:latin typeface="Calibri"/>
                <a:cs typeface="Calibri"/>
              </a:rPr>
              <a:t>or empty casing off the </a:t>
            </a:r>
            <a:r>
              <a:rPr sz="1800" spc="-15" dirty="0">
                <a:latin typeface="Calibri"/>
                <a:cs typeface="Calibri"/>
              </a:rPr>
              <a:t>face </a:t>
            </a:r>
            <a:r>
              <a:rPr sz="1800" spc="-5" dirty="0">
                <a:latin typeface="Calibri"/>
                <a:cs typeface="Calibri"/>
              </a:rPr>
              <a:t>of the bolt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caught the </a:t>
            </a:r>
            <a:r>
              <a:rPr sz="1800" spc="-10" dirty="0">
                <a:latin typeface="Calibri"/>
                <a:cs typeface="Calibri"/>
              </a:rPr>
              <a:t>live round.  </a:t>
            </a:r>
            <a:r>
              <a:rPr sz="1800" spc="-5" dirty="0">
                <a:latin typeface="Calibri"/>
                <a:cs typeface="Calibri"/>
              </a:rPr>
              <a:t>Opened the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621665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rounds from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40" dirty="0">
                <a:latin typeface="Calibri"/>
                <a:cs typeface="Calibri"/>
              </a:rPr>
              <a:t>tray.  </a:t>
            </a:r>
            <a:r>
              <a:rPr sz="1800" spc="-5" dirty="0">
                <a:latin typeface="Calibri"/>
                <a:cs typeface="Calibri"/>
              </a:rPr>
              <a:t>Inspected the chamber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bolt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230" y="1478090"/>
            <a:ext cx="2038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6.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361630" y="1478090"/>
            <a:ext cx="62236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Pulled </a:t>
            </a:r>
            <a:r>
              <a:rPr sz="1800" spc="-10" dirty="0">
                <a:latin typeface="Calibri"/>
                <a:cs typeface="Calibri"/>
              </a:rPr>
              <a:t>charging </a:t>
            </a:r>
            <a:r>
              <a:rPr sz="1800" spc="-5" dirty="0">
                <a:latin typeface="Calibri"/>
                <a:cs typeface="Calibri"/>
              </a:rPr>
              <a:t>handle back, pressed trigger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rode boltforward.  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229679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5" dirty="0">
                <a:latin typeface="Calibri"/>
                <a:cs typeface="Calibri"/>
              </a:rPr>
              <a:t>slide assembly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left.  Closed the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dirty="0">
                <a:latin typeface="Calibri"/>
                <a:cs typeface="Calibri"/>
              </a:rPr>
              <a:t>within </a:t>
            </a:r>
            <a:r>
              <a:rPr sz="1800" b="1" spc="-5" dirty="0">
                <a:latin typeface="Calibri"/>
                <a:cs typeface="Calibri"/>
              </a:rPr>
              <a:t>two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058" y="1573625"/>
            <a:ext cx="1074420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TASK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12700" marR="49657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CLEAR, </a:t>
            </a:r>
            <a:r>
              <a:rPr sz="1800" b="1" spc="-5" dirty="0">
                <a:latin typeface="Calibri"/>
                <a:cs typeface="Calibri"/>
              </a:rPr>
              <a:t>DISASSEMBLE, ASSEMBLE,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PERFORM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spc="-10" dirty="0">
                <a:latin typeface="Calibri"/>
                <a:cs typeface="Calibri"/>
              </a:rPr>
              <a:t>CHECK </a:t>
            </a:r>
            <a:r>
              <a:rPr sz="1800" b="1" spc="-5" dirty="0">
                <a:latin typeface="Calibri"/>
                <a:cs typeface="Calibri"/>
              </a:rPr>
              <a:t>ON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M2A1 CALIBER .50 MACHINE </a:t>
            </a:r>
            <a:r>
              <a:rPr sz="1800" b="1" dirty="0">
                <a:latin typeface="Calibri"/>
                <a:cs typeface="Calibri"/>
              </a:rPr>
              <a:t>GUN  </a:t>
            </a:r>
            <a:r>
              <a:rPr sz="1800" b="1" spc="-10" dirty="0">
                <a:latin typeface="Calibri"/>
                <a:cs typeface="Calibri"/>
              </a:rPr>
              <a:t>ACTION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Clear, </a:t>
            </a:r>
            <a:r>
              <a:rPr sz="1800" spc="-5" dirty="0">
                <a:latin typeface="Calibri"/>
                <a:cs typeface="Calibri"/>
              </a:rPr>
              <a:t>disassemble, assemble,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perform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function check 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M2A1 caliber .50 machine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Given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fully </a:t>
            </a:r>
            <a:r>
              <a:rPr sz="1800" spc="-10" dirty="0">
                <a:latin typeface="Calibri"/>
                <a:cs typeface="Calibri"/>
              </a:rPr>
              <a:t>operational, dismounted </a:t>
            </a:r>
            <a:r>
              <a:rPr sz="1800" spc="-5" dirty="0">
                <a:latin typeface="Calibri"/>
                <a:cs typeface="Calibri"/>
              </a:rPr>
              <a:t>M2A1 caliber .50 machine </a:t>
            </a:r>
            <a:r>
              <a:rPr sz="1800" dirty="0">
                <a:latin typeface="Calibri"/>
                <a:cs typeface="Calibri"/>
              </a:rPr>
              <a:t>gun, </a:t>
            </a:r>
            <a:r>
              <a:rPr sz="1800" spc="-5" dirty="0">
                <a:latin typeface="Calibri"/>
                <a:cs typeface="Calibri"/>
              </a:rPr>
              <a:t>loaded with </a:t>
            </a:r>
            <a:r>
              <a:rPr sz="1800" spc="-10" dirty="0">
                <a:latin typeface="Calibri"/>
                <a:cs typeface="Calibri"/>
              </a:rPr>
              <a:t>dummy </a:t>
            </a:r>
            <a:r>
              <a:rPr sz="1800" spc="-5" dirty="0">
                <a:latin typeface="Calibri"/>
                <a:cs typeface="Calibri"/>
              </a:rPr>
              <a:t>ammunition, TM 9-1005-  347-10, </a:t>
            </a:r>
            <a:r>
              <a:rPr sz="1800" dirty="0">
                <a:latin typeface="Calibri"/>
                <a:cs typeface="Calibri"/>
              </a:rPr>
              <a:t>and 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assistant.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Within </a:t>
            </a:r>
            <a:r>
              <a:rPr sz="1800" spc="-5" dirty="0">
                <a:latin typeface="Calibri"/>
                <a:cs typeface="Calibri"/>
              </a:rPr>
              <a:t>11 minutes, the </a:t>
            </a:r>
            <a:r>
              <a:rPr sz="1800" spc="-10" dirty="0">
                <a:latin typeface="Calibri"/>
                <a:cs typeface="Calibri"/>
              </a:rPr>
              <a:t>crewmember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will―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-Clear (in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-Disassemble.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-Assemble.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-Perform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function check </a:t>
            </a:r>
            <a:r>
              <a:rPr sz="1800" spc="-10" dirty="0">
                <a:latin typeface="Calibri"/>
                <a:cs typeface="Calibri"/>
              </a:rPr>
              <a:t>(in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76" y="1600920"/>
            <a:ext cx="10474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PERFORMANCE CHECKLIST FOR </a:t>
            </a:r>
            <a:r>
              <a:rPr sz="1800" b="1" spc="-40" dirty="0">
                <a:latin typeface="Calibri"/>
                <a:cs typeface="Calibri"/>
              </a:rPr>
              <a:t>TASK </a:t>
            </a:r>
            <a:r>
              <a:rPr sz="1800" b="1" dirty="0">
                <a:latin typeface="Calibri"/>
                <a:cs typeface="Calibri"/>
              </a:rPr>
              <a:t>6 </a:t>
            </a:r>
            <a:r>
              <a:rPr sz="1800" b="1" spc="-10" dirty="0">
                <a:latin typeface="Calibri"/>
                <a:cs typeface="Calibri"/>
              </a:rPr>
              <a:t>CLEAR, </a:t>
            </a:r>
            <a:r>
              <a:rPr sz="1800" b="1" spc="-5" dirty="0">
                <a:latin typeface="Calibri"/>
                <a:cs typeface="Calibri"/>
              </a:rPr>
              <a:t>DISASSEMBLE, ASSEMBLE,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PERFORM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spc="-10" dirty="0">
                <a:latin typeface="Calibri"/>
                <a:cs typeface="Calibri"/>
              </a:rPr>
              <a:t>CHECK ON 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M2A1 CALIBER .50MACHINE</a:t>
            </a:r>
            <a:r>
              <a:rPr sz="1800" b="1" spc="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GUN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74776" y="2149560"/>
            <a:ext cx="203835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9176" y="2149560"/>
            <a:ext cx="7221855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Cleared (in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spc="-15" dirty="0">
                <a:latin typeface="Calibri"/>
                <a:cs typeface="Calibri"/>
              </a:rPr>
              <a:t>latch </a:t>
            </a:r>
            <a:r>
              <a:rPr sz="1800" spc="-10" dirty="0">
                <a:latin typeface="Calibri"/>
                <a:cs typeface="Calibri"/>
              </a:rPr>
              <a:t>release lock 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unlocked </a:t>
            </a:r>
            <a:r>
              <a:rPr sz="1800" spc="-5" dirty="0">
                <a:latin typeface="Calibri"/>
                <a:cs typeface="Calibri"/>
              </a:rPr>
              <a:t>position(single-shot mode).  Raised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42164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Lifted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extractor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ammunition belt </a:t>
            </a:r>
            <a:r>
              <a:rPr sz="1800" spc="-10" dirty="0">
                <a:latin typeface="Calibri"/>
                <a:cs typeface="Calibri"/>
              </a:rPr>
              <a:t>fromthe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50" dirty="0">
                <a:latin typeface="Calibri"/>
                <a:cs typeface="Calibri"/>
              </a:rPr>
              <a:t>way.  </a:t>
            </a:r>
            <a:r>
              <a:rPr sz="1800" spc="-10" dirty="0">
                <a:latin typeface="Calibri"/>
                <a:cs typeface="Calibri"/>
              </a:rPr>
              <a:t>Lowered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extractor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closed the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5721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Pulled back on the </a:t>
            </a:r>
            <a:r>
              <a:rPr sz="1800" spc="-15" dirty="0">
                <a:latin typeface="Calibri"/>
                <a:cs typeface="Calibri"/>
              </a:rPr>
              <a:t>retractor </a:t>
            </a:r>
            <a:r>
              <a:rPr sz="1800" spc="-5" dirty="0">
                <a:latin typeface="Calibri"/>
                <a:cs typeface="Calibri"/>
              </a:rPr>
              <a:t>slide handle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thebolt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45" dirty="0">
                <a:latin typeface="Calibri"/>
                <a:cs typeface="Calibri"/>
              </a:rPr>
              <a:t>rear.  </a:t>
            </a:r>
            <a:r>
              <a:rPr sz="1800" spc="-5" dirty="0">
                <a:latin typeface="Calibri"/>
                <a:cs typeface="Calibri"/>
              </a:rPr>
              <a:t>Raised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1837055" indent="-635" algn="just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Looked </a:t>
            </a:r>
            <a:r>
              <a:rPr sz="1800" spc="-10" dirty="0">
                <a:latin typeface="Calibri"/>
                <a:cs typeface="Calibri"/>
              </a:rPr>
              <a:t>into </a:t>
            </a:r>
            <a:r>
              <a:rPr sz="1800" spc="-5" dirty="0">
                <a:latin typeface="Calibri"/>
                <a:cs typeface="Calibri"/>
              </a:rPr>
              <a:t>both the chamber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T-slot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ammunition.  </a:t>
            </a:r>
            <a:r>
              <a:rPr sz="1800" spc="-10" dirty="0">
                <a:latin typeface="Calibri"/>
                <a:cs typeface="Calibri"/>
              </a:rPr>
              <a:t>Pressed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spc="-15" dirty="0">
                <a:latin typeface="Calibri"/>
                <a:cs typeface="Calibri"/>
              </a:rPr>
              <a:t>latch </a:t>
            </a:r>
            <a:r>
              <a:rPr sz="1800" spc="-10" dirty="0">
                <a:latin typeface="Calibri"/>
                <a:cs typeface="Calibri"/>
              </a:rPr>
              <a:t>release </a:t>
            </a:r>
            <a:r>
              <a:rPr sz="1800" dirty="0">
                <a:latin typeface="Calibri"/>
                <a:cs typeface="Calibri"/>
              </a:rPr>
              <a:t>and eased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spc="-15" dirty="0">
                <a:latin typeface="Calibri"/>
                <a:cs typeface="Calibri"/>
              </a:rPr>
              <a:t>forward.  </a:t>
            </a:r>
            <a:r>
              <a:rPr sz="1800" spc="-5" dirty="0">
                <a:latin typeface="Calibri"/>
                <a:cs typeface="Calibri"/>
              </a:rPr>
              <a:t>Closed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279971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Pressed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trigger.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1587" y="1177838"/>
            <a:ext cx="10337800" cy="367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864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Disassembled.  </a:t>
            </a:r>
            <a:r>
              <a:rPr sz="1800" spc="-10" dirty="0">
                <a:latin typeface="Calibri"/>
                <a:cs typeface="Calibri"/>
              </a:rPr>
              <a:t>Cleared </a:t>
            </a:r>
            <a:r>
              <a:rPr sz="1800" spc="-5" dirty="0">
                <a:latin typeface="Calibri"/>
                <a:cs typeface="Calibri"/>
              </a:rPr>
              <a:t>the weapon. 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barrel.</a:t>
            </a:r>
            <a:endParaRPr sz="1800">
              <a:latin typeface="Calibri"/>
              <a:cs typeface="Calibri"/>
            </a:endParaRPr>
          </a:p>
          <a:p>
            <a:pPr marL="12700" marR="729234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Removed barrel </a:t>
            </a:r>
            <a:r>
              <a:rPr sz="1800" spc="-5" dirty="0">
                <a:latin typeface="Calibri"/>
                <a:cs typeface="Calibri"/>
              </a:rPr>
              <a:t>carrying handle. 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backplate.</a:t>
            </a:r>
            <a:endParaRPr sz="1800">
              <a:latin typeface="Calibri"/>
              <a:cs typeface="Calibri"/>
            </a:endParaRPr>
          </a:p>
          <a:p>
            <a:pPr marL="12700" marR="644334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driving spring </a:t>
            </a:r>
            <a:r>
              <a:rPr sz="1800" spc="-15" dirty="0">
                <a:latin typeface="Calibri"/>
                <a:cs typeface="Calibri"/>
              </a:rPr>
              <a:t>rod assembly. 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bolt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barrel </a:t>
            </a:r>
            <a:r>
              <a:rPr sz="1800" spc="-35" dirty="0">
                <a:latin typeface="Calibri"/>
                <a:cs typeface="Calibri"/>
              </a:rPr>
              <a:t>buffer, </a:t>
            </a:r>
            <a:r>
              <a:rPr sz="1800" spc="-10" dirty="0">
                <a:latin typeface="Calibri"/>
                <a:cs typeface="Calibri"/>
              </a:rPr>
              <a:t>barrel extension,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bolt.</a:t>
            </a:r>
            <a:endParaRPr sz="1800">
              <a:latin typeface="Calibri"/>
              <a:cs typeface="Calibri"/>
            </a:endParaRPr>
          </a:p>
          <a:p>
            <a:pPr marL="12700" marR="383286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Disassembled </a:t>
            </a:r>
            <a:r>
              <a:rPr sz="1800" spc="-10" dirty="0">
                <a:latin typeface="Calibri"/>
                <a:cs typeface="Calibri"/>
              </a:rPr>
              <a:t>to three </a:t>
            </a:r>
            <a:r>
              <a:rPr sz="1800" spc="-5" dirty="0">
                <a:latin typeface="Calibri"/>
                <a:cs typeface="Calibri"/>
              </a:rPr>
              <a:t>pieces: </a:t>
            </a:r>
            <a:r>
              <a:rPr sz="1800" spc="-10" dirty="0">
                <a:latin typeface="Calibri"/>
                <a:cs typeface="Calibri"/>
              </a:rPr>
              <a:t>barrel </a:t>
            </a:r>
            <a:r>
              <a:rPr sz="1800" spc="-35" dirty="0">
                <a:latin typeface="Calibri"/>
                <a:cs typeface="Calibri"/>
              </a:rPr>
              <a:t>buffer, </a:t>
            </a:r>
            <a:r>
              <a:rPr sz="1800" spc="-10" dirty="0">
                <a:latin typeface="Calibri"/>
                <a:cs typeface="Calibri"/>
              </a:rPr>
              <a:t>barrelextension,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bolt.  </a:t>
            </a:r>
            <a:r>
              <a:rPr sz="1800" spc="-10" dirty="0">
                <a:latin typeface="Calibri"/>
                <a:cs typeface="Calibri"/>
              </a:rPr>
              <a:t>Removed barrel buffer from barrel buffer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body.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b="1" spc="-5" dirty="0">
                <a:latin typeface="Calibri"/>
                <a:cs typeface="Calibri"/>
              </a:rPr>
              <a:t>Assembled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Reassembled the </a:t>
            </a:r>
            <a:r>
              <a:rPr sz="1800" spc="-10" dirty="0">
                <a:latin typeface="Calibri"/>
                <a:cs typeface="Calibri"/>
              </a:rPr>
              <a:t>barrel buffer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Reassembled the </a:t>
            </a:r>
            <a:r>
              <a:rPr sz="1800" spc="-10" dirty="0">
                <a:latin typeface="Calibri"/>
                <a:cs typeface="Calibri"/>
              </a:rPr>
              <a:t>barrel buffer </a:t>
            </a:r>
            <a:r>
              <a:rPr sz="1800" spc="-20" dirty="0">
                <a:latin typeface="Calibri"/>
                <a:cs typeface="Calibri"/>
              </a:rPr>
              <a:t>assembly, </a:t>
            </a:r>
            <a:r>
              <a:rPr sz="1800" spc="-10" dirty="0">
                <a:latin typeface="Calibri"/>
                <a:cs typeface="Calibri"/>
              </a:rPr>
              <a:t>barrel extension,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bolt; </a:t>
            </a: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assembled components in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187" y="1177838"/>
            <a:ext cx="808990" cy="560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 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9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.  </a:t>
            </a: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1587" y="5106329"/>
            <a:ext cx="38639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bolt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stud.</a:t>
            </a:r>
            <a:endParaRPr sz="1800">
              <a:latin typeface="Calibri"/>
              <a:cs typeface="Calibri"/>
            </a:endParaRPr>
          </a:p>
          <a:p>
            <a:pPr marL="12700" marR="546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driving spring </a:t>
            </a:r>
            <a:r>
              <a:rPr sz="1800" spc="-15" dirty="0">
                <a:latin typeface="Calibri"/>
                <a:cs typeface="Calibri"/>
              </a:rPr>
              <a:t>rod assembly.  </a:t>
            </a: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backplate.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Installed barrel </a:t>
            </a:r>
            <a:r>
              <a:rPr sz="1800" spc="-5" dirty="0">
                <a:latin typeface="Calibri"/>
                <a:cs typeface="Calibri"/>
              </a:rPr>
              <a:t>carrying handle on </a:t>
            </a:r>
            <a:r>
              <a:rPr sz="1800" spc="-10" dirty="0">
                <a:latin typeface="Calibri"/>
                <a:cs typeface="Calibri"/>
              </a:rPr>
              <a:t>barrel.  Installed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barrel.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Closed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11049000" y="6400800"/>
            <a:ext cx="255270" cy="228600"/>
          </a:xfrm>
        </p:spPr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47</a:t>
            </a:fld>
            <a:endParaRPr lang="en-US"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523" y="1409852"/>
            <a:ext cx="203835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24923" y="1409852"/>
            <a:ext cx="10514965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Performed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dirty="0">
                <a:latin typeface="Calibri"/>
                <a:cs typeface="Calibri"/>
              </a:rPr>
              <a:t>check (in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spc="-15" dirty="0">
                <a:latin typeface="Calibri"/>
                <a:cs typeface="Calibri"/>
              </a:rPr>
              <a:t>latch </a:t>
            </a:r>
            <a:r>
              <a:rPr sz="1800" spc="-10" dirty="0">
                <a:latin typeface="Calibri"/>
                <a:cs typeface="Calibri"/>
              </a:rPr>
              <a:t>release lock 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unlocked </a:t>
            </a:r>
            <a:r>
              <a:rPr sz="1800" spc="-5" dirty="0">
                <a:latin typeface="Calibri"/>
                <a:cs typeface="Calibri"/>
              </a:rPr>
              <a:t>position(single-shot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mode).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Pulled back on the </a:t>
            </a:r>
            <a:r>
              <a:rPr sz="1800" spc="-15" dirty="0">
                <a:latin typeface="Calibri"/>
                <a:cs typeface="Calibri"/>
              </a:rPr>
              <a:t>retractor </a:t>
            </a:r>
            <a:r>
              <a:rPr sz="1800" spc="-5" dirty="0">
                <a:latin typeface="Calibri"/>
                <a:cs typeface="Calibri"/>
              </a:rPr>
              <a:t>slide handle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thebolt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45" dirty="0">
                <a:latin typeface="Calibri"/>
                <a:cs typeface="Calibri"/>
              </a:rPr>
              <a:t>rear. </a:t>
            </a:r>
            <a:r>
              <a:rPr sz="1800" spc="-5" dirty="0">
                <a:latin typeface="Calibri"/>
                <a:cs typeface="Calibri"/>
              </a:rPr>
              <a:t>(The bolt should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40" dirty="0">
                <a:latin typeface="Calibri"/>
                <a:cs typeface="Calibri"/>
              </a:rPr>
              <a:t>rear.)  </a:t>
            </a:r>
            <a:r>
              <a:rPr sz="1800" spc="-5" dirty="0">
                <a:latin typeface="Calibri"/>
                <a:cs typeface="Calibri"/>
              </a:rPr>
              <a:t>Held the </a:t>
            </a:r>
            <a:r>
              <a:rPr sz="1800" spc="-15" dirty="0">
                <a:latin typeface="Calibri"/>
                <a:cs typeface="Calibri"/>
              </a:rPr>
              <a:t>retractor </a:t>
            </a:r>
            <a:r>
              <a:rPr sz="1800" spc="-5" dirty="0">
                <a:latin typeface="Calibri"/>
                <a:cs typeface="Calibri"/>
              </a:rPr>
              <a:t>handle, pressed the bolt </a:t>
            </a:r>
            <a:r>
              <a:rPr sz="1800" spc="-15" dirty="0">
                <a:latin typeface="Calibri"/>
                <a:cs typeface="Calibri"/>
              </a:rPr>
              <a:t>latch </a:t>
            </a:r>
            <a:r>
              <a:rPr sz="1800" spc="-10" dirty="0">
                <a:latin typeface="Calibri"/>
                <a:cs typeface="Calibri"/>
              </a:rPr>
              <a:t>release </a:t>
            </a:r>
            <a:r>
              <a:rPr sz="1800" spc="-5" dirty="0">
                <a:latin typeface="Calibri"/>
                <a:cs typeface="Calibri"/>
              </a:rPr>
              <a:t>androde the bolt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forward.</a:t>
            </a:r>
            <a:endParaRPr sz="1800">
              <a:latin typeface="Calibri"/>
              <a:cs typeface="Calibri"/>
            </a:endParaRPr>
          </a:p>
          <a:p>
            <a:pPr marL="12700" marR="4831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Pressed </a:t>
            </a:r>
            <a:r>
              <a:rPr sz="1800" spc="-5" dirty="0">
                <a:latin typeface="Calibri"/>
                <a:cs typeface="Calibri"/>
              </a:rPr>
              <a:t>down on the </a:t>
            </a:r>
            <a:r>
              <a:rPr sz="1800" spc="-30" dirty="0">
                <a:latin typeface="Calibri"/>
                <a:cs typeface="Calibri"/>
              </a:rPr>
              <a:t>trigger. </a:t>
            </a:r>
            <a:r>
              <a:rPr sz="1800" spc="-15" dirty="0">
                <a:latin typeface="Calibri"/>
                <a:cs typeface="Calibri"/>
              </a:rPr>
              <a:t>(Weapon </a:t>
            </a:r>
            <a:r>
              <a:rPr sz="1800" spc="-5" dirty="0">
                <a:latin typeface="Calibri"/>
                <a:cs typeface="Calibri"/>
              </a:rPr>
              <a:t>should not </a:t>
            </a:r>
            <a:r>
              <a:rPr sz="1800" spc="-10" dirty="0">
                <a:latin typeface="Calibri"/>
                <a:cs typeface="Calibri"/>
              </a:rPr>
              <a:t>havefired.)  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Pressed </a:t>
            </a:r>
            <a:r>
              <a:rPr sz="1800" spc="-5" dirty="0">
                <a:latin typeface="Calibri"/>
                <a:cs typeface="Calibri"/>
              </a:rPr>
              <a:t>down on the trigger; the weapon should </a:t>
            </a:r>
            <a:r>
              <a:rPr sz="1800" spc="-10" dirty="0">
                <a:latin typeface="Calibri"/>
                <a:cs typeface="Calibri"/>
              </a:rPr>
              <a:t>have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fired.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spc="-15" dirty="0">
                <a:latin typeface="Calibri"/>
                <a:cs typeface="Calibri"/>
              </a:rPr>
              <a:t>latch </a:t>
            </a:r>
            <a:r>
              <a:rPr sz="1800" spc="-10" dirty="0">
                <a:latin typeface="Calibri"/>
                <a:cs typeface="Calibri"/>
              </a:rPr>
              <a:t>release lock 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10" dirty="0">
                <a:latin typeface="Calibri"/>
                <a:cs typeface="Calibri"/>
              </a:rPr>
              <a:t>position(automatic-fire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mode).</a:t>
            </a:r>
            <a:endParaRPr sz="1800">
              <a:latin typeface="Calibri"/>
              <a:cs typeface="Calibri"/>
            </a:endParaRPr>
          </a:p>
          <a:p>
            <a:pPr marL="12700" marR="118427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Pulled the </a:t>
            </a:r>
            <a:r>
              <a:rPr sz="1800" spc="-15" dirty="0">
                <a:latin typeface="Calibri"/>
                <a:cs typeface="Calibri"/>
              </a:rPr>
              <a:t>retractor </a:t>
            </a:r>
            <a:r>
              <a:rPr sz="1800" spc="-5" dirty="0">
                <a:latin typeface="Calibri"/>
                <a:cs typeface="Calibri"/>
              </a:rPr>
              <a:t>slide handle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rear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held it. (Thebolt should not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40" dirty="0">
                <a:latin typeface="Calibri"/>
                <a:cs typeface="Calibri"/>
              </a:rPr>
              <a:t>rear.)  </a:t>
            </a:r>
            <a:r>
              <a:rPr sz="1800" spc="-10" dirty="0">
                <a:latin typeface="Calibri"/>
                <a:cs typeface="Calibri"/>
              </a:rPr>
              <a:t>Released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pressure </a:t>
            </a:r>
            <a:r>
              <a:rPr sz="1800" spc="-5" dirty="0">
                <a:latin typeface="Calibri"/>
                <a:cs typeface="Calibri"/>
              </a:rPr>
              <a:t>on the </a:t>
            </a:r>
            <a:r>
              <a:rPr sz="1800" spc="-15" dirty="0">
                <a:latin typeface="Calibri"/>
                <a:cs typeface="Calibri"/>
              </a:rPr>
              <a:t>retractor </a:t>
            </a:r>
            <a:r>
              <a:rPr sz="1800" spc="-5" dirty="0">
                <a:latin typeface="Calibri"/>
                <a:cs typeface="Calibri"/>
              </a:rPr>
              <a:t>slide handle </a:t>
            </a:r>
            <a:r>
              <a:rPr sz="1800" dirty="0">
                <a:latin typeface="Calibri"/>
                <a:cs typeface="Calibri"/>
              </a:rPr>
              <a:t>andeased </a:t>
            </a:r>
            <a:r>
              <a:rPr sz="1800" spc="-5" dirty="0">
                <a:latin typeface="Calibri"/>
                <a:cs typeface="Calibri"/>
              </a:rPr>
              <a:t>the bolt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forward.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Pressed </a:t>
            </a:r>
            <a:r>
              <a:rPr sz="1800" spc="-5" dirty="0">
                <a:latin typeface="Calibri"/>
                <a:cs typeface="Calibri"/>
              </a:rPr>
              <a:t>the trigger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released the firing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dirty="0">
                <a:latin typeface="Calibri"/>
                <a:cs typeface="Calibri"/>
              </a:rPr>
              <a:t>within </a:t>
            </a:r>
            <a:r>
              <a:rPr sz="1800" b="1" spc="-5" dirty="0">
                <a:latin typeface="Calibri"/>
                <a:cs typeface="Calibri"/>
              </a:rPr>
              <a:t>11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990" y="1409852"/>
            <a:ext cx="11010265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TASK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  <a:p>
            <a:pPr marL="12700" marR="177292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LOAD, ATTEMPT </a:t>
            </a:r>
            <a:r>
              <a:rPr sz="1800" b="1" spc="-3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FIRE, </a:t>
            </a:r>
            <a:r>
              <a:rPr sz="1800" b="1" spc="-35" dirty="0">
                <a:latin typeface="Calibri"/>
                <a:cs typeface="Calibri"/>
              </a:rPr>
              <a:t>APPLY </a:t>
            </a:r>
            <a:r>
              <a:rPr sz="1800" b="1" spc="-20" dirty="0">
                <a:latin typeface="Calibri"/>
                <a:cs typeface="Calibri"/>
              </a:rPr>
              <a:t>IMMEDIATE </a:t>
            </a:r>
            <a:r>
              <a:rPr sz="1800" b="1" spc="-10" dirty="0">
                <a:latin typeface="Calibri"/>
                <a:cs typeface="Calibri"/>
              </a:rPr>
              <a:t>ACTION,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5" dirty="0">
                <a:latin typeface="Calibri"/>
                <a:cs typeface="Calibri"/>
              </a:rPr>
              <a:t>UNLOAD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CALIBER .50 MACHINE </a:t>
            </a:r>
            <a:r>
              <a:rPr sz="1800" b="1" dirty="0">
                <a:latin typeface="Calibri"/>
                <a:cs typeface="Calibri"/>
              </a:rPr>
              <a:t>GUN  </a:t>
            </a:r>
            <a:r>
              <a:rPr sz="1800" b="1" spc="-10" dirty="0">
                <a:latin typeface="Calibri"/>
                <a:cs typeface="Calibri"/>
              </a:rPr>
              <a:t>ACTION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Load, </a:t>
            </a:r>
            <a:r>
              <a:rPr sz="1800" spc="-15" dirty="0">
                <a:latin typeface="Calibri"/>
                <a:cs typeface="Calibri"/>
              </a:rPr>
              <a:t>attempt </a:t>
            </a:r>
            <a:r>
              <a:rPr sz="1800" spc="-10" dirty="0">
                <a:latin typeface="Calibri"/>
                <a:cs typeface="Calibri"/>
              </a:rPr>
              <a:t>to fire, </a:t>
            </a:r>
            <a:r>
              <a:rPr sz="1800" spc="-5" dirty="0">
                <a:latin typeface="Calibri"/>
                <a:cs typeface="Calibri"/>
              </a:rPr>
              <a:t>apply </a:t>
            </a:r>
            <a:r>
              <a:rPr sz="1800" spc="-10" dirty="0">
                <a:latin typeface="Calibri"/>
                <a:cs typeface="Calibri"/>
              </a:rPr>
              <a:t>immediate </a:t>
            </a:r>
            <a:r>
              <a:rPr sz="1800" spc="-5" dirty="0">
                <a:latin typeface="Calibri"/>
                <a:cs typeface="Calibri"/>
              </a:rPr>
              <a:t>action,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unload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caliber .50 machine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Given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M2A1 caliber .50 machine, </a:t>
            </a:r>
            <a:r>
              <a:rPr sz="1800" spc="-10" dirty="0">
                <a:latin typeface="Calibri"/>
                <a:cs typeface="Calibri"/>
              </a:rPr>
              <a:t>allocation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dummy </a:t>
            </a:r>
            <a:r>
              <a:rPr sz="1800" spc="-5" dirty="0">
                <a:latin typeface="Calibri"/>
                <a:cs typeface="Calibri"/>
              </a:rPr>
              <a:t>ammunition,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TM 9-1005-347-10. </a:t>
            </a:r>
            <a:r>
              <a:rPr sz="1800" spc="-10" dirty="0">
                <a:latin typeface="Calibri"/>
                <a:cs typeface="Calibri"/>
              </a:rPr>
              <a:t>For testing </a:t>
            </a:r>
            <a:r>
              <a:rPr sz="1800" spc="-5" dirty="0">
                <a:latin typeface="Calibri"/>
                <a:cs typeface="Calibri"/>
              </a:rPr>
              <a:t>purposes the  weapon </a:t>
            </a:r>
            <a:r>
              <a:rPr sz="1800" dirty="0">
                <a:latin typeface="Calibri"/>
                <a:cs typeface="Calibri"/>
              </a:rPr>
              <a:t>has been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cleared.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Within three </a:t>
            </a:r>
            <a:r>
              <a:rPr sz="1800" spc="-5" dirty="0">
                <a:latin typeface="Calibri"/>
                <a:cs typeface="Calibri"/>
              </a:rPr>
              <a:t>minutes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without </a:t>
            </a:r>
            <a:r>
              <a:rPr sz="1800" spc="-15" dirty="0">
                <a:latin typeface="Calibri"/>
                <a:cs typeface="Calibri"/>
              </a:rPr>
              <a:t>references,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crewmember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will—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-Load.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-Attempt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-Apply </a:t>
            </a:r>
            <a:r>
              <a:rPr sz="1800" spc="-10" dirty="0">
                <a:latin typeface="Calibri"/>
                <a:cs typeface="Calibri"/>
              </a:rPr>
              <a:t>immediate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-Unload.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945" y="1760795"/>
            <a:ext cx="9622790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Calibri"/>
                <a:cs typeface="Calibri"/>
              </a:rPr>
              <a:t>Tasks </a:t>
            </a:r>
            <a:r>
              <a:rPr sz="2400" b="1" spc="-5" dirty="0">
                <a:latin typeface="Calibri"/>
                <a:cs typeface="Calibri"/>
              </a:rPr>
              <a:t>3, 5, 6, 8, </a:t>
            </a:r>
            <a:r>
              <a:rPr sz="2400" b="1" dirty="0">
                <a:latin typeface="Calibri"/>
                <a:cs typeface="Calibri"/>
              </a:rPr>
              <a:t>9 </a:t>
            </a:r>
            <a:r>
              <a:rPr sz="2400" b="1" spc="-5" dirty="0">
                <a:latin typeface="Calibri"/>
                <a:cs typeface="Calibri"/>
              </a:rPr>
              <a:t>and 11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Gunnery Skills </a:t>
            </a:r>
            <a:r>
              <a:rPr sz="2400" b="1" spc="-60" dirty="0">
                <a:latin typeface="Calibri"/>
                <a:cs typeface="Calibri"/>
              </a:rPr>
              <a:t>Test </a:t>
            </a:r>
            <a:r>
              <a:rPr sz="2400" b="1" spc="-10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weapons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tasks.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14605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Listed </a:t>
            </a:r>
            <a:r>
              <a:rPr sz="2400" b="1" spc="-5" dirty="0">
                <a:latin typeface="Calibri"/>
                <a:cs typeface="Calibri"/>
              </a:rPr>
              <a:t>will be the </a:t>
            </a:r>
            <a:r>
              <a:rPr sz="2400" b="1" spc="-30" dirty="0">
                <a:latin typeface="Calibri"/>
                <a:cs typeface="Calibri"/>
              </a:rPr>
              <a:t>“</a:t>
            </a:r>
            <a:r>
              <a:rPr sz="2400" b="1" spc="-30" dirty="0" smtClean="0">
                <a:latin typeface="Calibri"/>
                <a:cs typeface="Calibri"/>
              </a:rPr>
              <a:t>Action</a:t>
            </a:r>
            <a:r>
              <a:rPr lang="en-US" sz="2400" b="1" spc="-30" dirty="0" smtClean="0">
                <a:latin typeface="Calibri"/>
                <a:cs typeface="Calibri"/>
              </a:rPr>
              <a:t>/</a:t>
            </a:r>
            <a:r>
              <a:rPr sz="2400" b="1" spc="-5" dirty="0" smtClean="0">
                <a:latin typeface="Calibri"/>
                <a:cs typeface="Calibri"/>
              </a:rPr>
              <a:t>Condition</a:t>
            </a:r>
            <a:r>
              <a:rPr lang="en-US" sz="2400" b="1" spc="-5" dirty="0" smtClean="0">
                <a:latin typeface="Calibri"/>
                <a:cs typeface="Calibri"/>
              </a:rPr>
              <a:t>/</a:t>
            </a:r>
            <a:r>
              <a:rPr sz="2400" b="1" spc="-10" dirty="0" smtClean="0">
                <a:latin typeface="Calibri"/>
                <a:cs typeface="Calibri"/>
              </a:rPr>
              <a:t>Standard</a:t>
            </a:r>
            <a:r>
              <a:rPr sz="2400" b="1" spc="-10" dirty="0">
                <a:latin typeface="Calibri"/>
                <a:cs typeface="Calibri"/>
              </a:rPr>
              <a:t>”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each </a:t>
            </a:r>
            <a:r>
              <a:rPr sz="2400" b="1" spc="-10" dirty="0">
                <a:latin typeface="Calibri"/>
                <a:cs typeface="Calibri"/>
              </a:rPr>
              <a:t>task </a:t>
            </a:r>
            <a:r>
              <a:rPr sz="2400" b="1" dirty="0">
                <a:latin typeface="Calibri"/>
                <a:cs typeface="Calibri"/>
              </a:rPr>
              <a:t>as </a:t>
            </a:r>
            <a:r>
              <a:rPr sz="2400" b="1" spc="-10" dirty="0">
                <a:latin typeface="Calibri"/>
                <a:cs typeface="Calibri"/>
              </a:rPr>
              <a:t>well </a:t>
            </a:r>
            <a:r>
              <a:rPr sz="2400" b="1" dirty="0">
                <a:latin typeface="Calibri"/>
                <a:cs typeface="Calibri"/>
              </a:rPr>
              <a:t>as </a:t>
            </a:r>
            <a:r>
              <a:rPr sz="2400" b="1" spc="-5" dirty="0" smtClean="0">
                <a:latin typeface="Calibri"/>
                <a:cs typeface="Calibri"/>
              </a:rPr>
              <a:t>all </a:t>
            </a:r>
            <a:r>
              <a:rPr sz="2400" b="1" spc="-15" dirty="0">
                <a:latin typeface="Calibri"/>
                <a:cs typeface="Calibri"/>
              </a:rPr>
              <a:t>steps </a:t>
            </a:r>
            <a:r>
              <a:rPr sz="2400" b="1" spc="-10" dirty="0">
                <a:latin typeface="Calibri"/>
                <a:cs typeface="Calibri"/>
              </a:rPr>
              <a:t>required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perform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tasks to </a:t>
            </a:r>
            <a:r>
              <a:rPr sz="2400" b="1" spc="-10" dirty="0">
                <a:latin typeface="Calibri"/>
                <a:cs typeface="Calibri"/>
              </a:rPr>
              <a:t>that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standard.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6139815" algn="l"/>
                <a:tab pos="7839075" algn="l"/>
              </a:tabLst>
            </a:pPr>
            <a:r>
              <a:rPr sz="2400" b="1" spc="-10" dirty="0">
                <a:latin typeface="Calibri"/>
                <a:cs typeface="Calibri"/>
              </a:rPr>
              <a:t>Students </a:t>
            </a:r>
            <a:r>
              <a:rPr sz="2400" b="1" spc="-5" dirty="0">
                <a:latin typeface="Calibri"/>
                <a:cs typeface="Calibri"/>
              </a:rPr>
              <a:t>will </a:t>
            </a:r>
            <a:r>
              <a:rPr sz="2400" b="1" spc="-20" dirty="0">
                <a:latin typeface="Calibri"/>
                <a:cs typeface="Calibri"/>
              </a:rPr>
              <a:t>NOT </a:t>
            </a:r>
            <a:r>
              <a:rPr sz="2400" b="1" spc="-10" dirty="0">
                <a:latin typeface="Calibri"/>
                <a:cs typeface="Calibri"/>
              </a:rPr>
              <a:t>receive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block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instruction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for</a:t>
            </a:r>
            <a:r>
              <a:rPr sz="2400" b="1" spc="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weapons.	Depending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 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availability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classes’ weapons, </a:t>
            </a:r>
            <a:r>
              <a:rPr sz="2400" b="1" spc="-10" dirty="0">
                <a:latin typeface="Calibri"/>
                <a:cs typeface="Calibri"/>
              </a:rPr>
              <a:t>students </a:t>
            </a:r>
            <a:r>
              <a:rPr sz="2400" b="1" spc="-5" dirty="0">
                <a:latin typeface="Calibri"/>
                <a:cs typeface="Calibri"/>
              </a:rPr>
              <a:t>will need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utilize after-  </a:t>
            </a:r>
            <a:r>
              <a:rPr sz="2400" b="1" spc="-5" dirty="0">
                <a:latin typeface="Calibri"/>
                <a:cs typeface="Calibri"/>
              </a:rPr>
              <a:t>class </a:t>
            </a:r>
            <a:r>
              <a:rPr sz="2400" b="1" spc="-10" dirty="0">
                <a:latin typeface="Calibri"/>
                <a:cs typeface="Calibri"/>
              </a:rPr>
              <a:t>hours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brush up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these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10-level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tasks.	Knowing </a:t>
            </a:r>
            <a:r>
              <a:rPr sz="2400" b="1" spc="-5" dirty="0">
                <a:latin typeface="Calibri"/>
                <a:cs typeface="Calibri"/>
              </a:rPr>
              <a:t>the performance  </a:t>
            </a:r>
            <a:r>
              <a:rPr sz="2400" b="1" spc="-15" dirty="0">
                <a:latin typeface="Calibri"/>
                <a:cs typeface="Calibri"/>
              </a:rPr>
              <a:t>steps </a:t>
            </a:r>
            <a:r>
              <a:rPr sz="2400" b="1" spc="-5" dirty="0">
                <a:latin typeface="Calibri"/>
                <a:cs typeface="Calibri"/>
              </a:rPr>
              <a:t>prior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the beginning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course </a:t>
            </a:r>
            <a:r>
              <a:rPr sz="2400" b="1" spc="-5" dirty="0">
                <a:latin typeface="Calibri"/>
                <a:cs typeface="Calibri"/>
              </a:rPr>
              <a:t>will </a:t>
            </a:r>
            <a:r>
              <a:rPr sz="2400" b="1" spc="-10" dirty="0">
                <a:latin typeface="Calibri"/>
                <a:cs typeface="Calibri"/>
              </a:rPr>
              <a:t>give students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much </a:t>
            </a:r>
            <a:r>
              <a:rPr sz="2400" b="1" spc="-15" dirty="0">
                <a:latin typeface="Calibri"/>
                <a:cs typeface="Calibri"/>
              </a:rPr>
              <a:t>better  </a:t>
            </a:r>
            <a:r>
              <a:rPr sz="2400" b="1" spc="-5" dirty="0">
                <a:latin typeface="Calibri"/>
                <a:cs typeface="Calibri"/>
              </a:rPr>
              <a:t>chance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passing the </a:t>
            </a:r>
            <a:r>
              <a:rPr sz="2400" b="1" spc="-15" dirty="0">
                <a:latin typeface="Calibri"/>
                <a:cs typeface="Calibri"/>
              </a:rPr>
              <a:t>test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20" dirty="0">
                <a:latin typeface="Calibri"/>
                <a:cs typeface="Calibri"/>
              </a:rPr>
              <a:t>Day</a:t>
            </a:r>
            <a:r>
              <a:rPr sz="2400" b="1" spc="-5" dirty="0">
                <a:latin typeface="Calibri"/>
                <a:cs typeface="Calibri"/>
              </a:rPr>
              <a:t> 7.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8840" y="6472301"/>
            <a:ext cx="153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latin typeface="Calibri"/>
                <a:cs typeface="Calibri"/>
              </a:rPr>
              <a:t>5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21" y="1546329"/>
            <a:ext cx="10949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PERFORMANCE CHECKLIST FOR </a:t>
            </a:r>
            <a:r>
              <a:rPr sz="1800" b="1" spc="-40" dirty="0">
                <a:latin typeface="Calibri"/>
                <a:cs typeface="Calibri"/>
              </a:rPr>
              <a:t>TASK </a:t>
            </a:r>
            <a:r>
              <a:rPr sz="1800" b="1" dirty="0">
                <a:latin typeface="Calibri"/>
                <a:cs typeface="Calibri"/>
              </a:rPr>
              <a:t>8 </a:t>
            </a:r>
            <a:r>
              <a:rPr sz="1800" b="1" spc="-25" dirty="0">
                <a:latin typeface="Calibri"/>
                <a:cs typeface="Calibri"/>
              </a:rPr>
              <a:t>LOAD, ATTEMPT </a:t>
            </a:r>
            <a:r>
              <a:rPr sz="1800" b="1" spc="-3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FIRE, </a:t>
            </a:r>
            <a:r>
              <a:rPr sz="1800" b="1" spc="-35" dirty="0">
                <a:latin typeface="Calibri"/>
                <a:cs typeface="Calibri"/>
              </a:rPr>
              <a:t>APPLY </a:t>
            </a:r>
            <a:r>
              <a:rPr sz="1800" b="1" spc="-20" dirty="0">
                <a:latin typeface="Calibri"/>
                <a:cs typeface="Calibri"/>
              </a:rPr>
              <a:t>IMMEDIATE </a:t>
            </a:r>
            <a:r>
              <a:rPr sz="1800" b="1" spc="-10" dirty="0">
                <a:latin typeface="Calibri"/>
                <a:cs typeface="Calibri"/>
              </a:rPr>
              <a:t>ACTION,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5" dirty="0">
                <a:latin typeface="Calibri"/>
                <a:cs typeface="Calibri"/>
              </a:rPr>
              <a:t>UNLOAD </a:t>
            </a:r>
            <a:r>
              <a:rPr sz="1800" b="1" spc="-5" dirty="0">
                <a:latin typeface="Calibri"/>
                <a:cs typeface="Calibri"/>
              </a:rPr>
              <a:t>THE (M2  OR M2A1) CALIBER .50MACHINE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GUN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01821" y="2094969"/>
            <a:ext cx="203835" cy="398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6221" y="2094969"/>
            <a:ext cx="9147810" cy="398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Loaded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 marR="42075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 </a:t>
            </a:r>
            <a:r>
              <a:rPr sz="1800" spc="-5" dirty="0">
                <a:latin typeface="Calibri"/>
                <a:cs typeface="Calibri"/>
              </a:rPr>
              <a:t>position.  Opened the </a:t>
            </a:r>
            <a:r>
              <a:rPr sz="1800" spc="-10" dirty="0">
                <a:latin typeface="Calibri"/>
                <a:cs typeface="Calibri"/>
              </a:rPr>
              <a:t>cover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ensured the bolt </a:t>
            </a:r>
            <a:r>
              <a:rPr sz="1800" spc="-10" dirty="0">
                <a:latin typeface="Calibri"/>
                <a:cs typeface="Calibri"/>
              </a:rPr>
              <a:t>was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forward.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Inserted double loop </a:t>
            </a:r>
            <a:r>
              <a:rPr sz="1800" dirty="0">
                <a:latin typeface="Calibri"/>
                <a:cs typeface="Calibri"/>
              </a:rPr>
              <a:t>end </a:t>
            </a:r>
            <a:r>
              <a:rPr sz="1800" spc="-5" dirty="0">
                <a:latin typeface="Calibri"/>
                <a:cs typeface="Calibri"/>
              </a:rPr>
              <a:t>of ammunition </a:t>
            </a:r>
            <a:r>
              <a:rPr sz="1800" spc="-10" dirty="0">
                <a:latin typeface="Calibri"/>
                <a:cs typeface="Calibri"/>
              </a:rPr>
              <a:t>into </a:t>
            </a:r>
            <a:r>
              <a:rPr sz="1800" spc="-20" dirty="0">
                <a:latin typeface="Calibri"/>
                <a:cs typeface="Calibri"/>
              </a:rPr>
              <a:t>feedway </a:t>
            </a:r>
            <a:r>
              <a:rPr sz="1800" spc="-5" dirty="0">
                <a:latin typeface="Calibri"/>
                <a:cs typeface="Calibri"/>
              </a:rPr>
              <a:t>until </a:t>
            </a:r>
            <a:r>
              <a:rPr sz="1800" spc="-15" dirty="0">
                <a:latin typeface="Calibri"/>
                <a:cs typeface="Calibri"/>
              </a:rPr>
              <a:t>first </a:t>
            </a:r>
            <a:r>
              <a:rPr sz="1800" spc="-10" dirty="0">
                <a:latin typeface="Calibri"/>
                <a:cs typeface="Calibri"/>
              </a:rPr>
              <a:t>cartridge </a:t>
            </a:r>
            <a:r>
              <a:rPr sz="1800" spc="-5" dirty="0">
                <a:latin typeface="Calibri"/>
                <a:cs typeface="Calibri"/>
              </a:rPr>
              <a:t>is held by holding pawls.  Closed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bolt </a:t>
            </a:r>
            <a:r>
              <a:rPr sz="1800" spc="-15" dirty="0">
                <a:latin typeface="Calibri"/>
                <a:cs typeface="Calibri"/>
              </a:rPr>
              <a:t>latch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release.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Charged </a:t>
            </a:r>
            <a:r>
              <a:rPr sz="1800" spc="-5" dirty="0">
                <a:latin typeface="Calibri"/>
                <a:cs typeface="Calibri"/>
              </a:rPr>
              <a:t>the machine </a:t>
            </a:r>
            <a:r>
              <a:rPr sz="1800" dirty="0">
                <a:latin typeface="Calibri"/>
                <a:cs typeface="Calibri"/>
              </a:rPr>
              <a:t>gun </a:t>
            </a:r>
            <a:r>
              <a:rPr sz="1800" spc="-10" dirty="0">
                <a:latin typeface="Calibri"/>
                <a:cs typeface="Calibri"/>
              </a:rPr>
              <a:t>twice to </a:t>
            </a:r>
            <a:r>
              <a:rPr sz="1800" spc="-5" dirty="0">
                <a:latin typeface="Calibri"/>
                <a:cs typeface="Calibri"/>
              </a:rPr>
              <a:t>fully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load.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spc="-5" dirty="0">
                <a:latin typeface="Calibri"/>
                <a:cs typeface="Calibri"/>
              </a:rPr>
              <a:t>within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b="1" spc="-10" dirty="0">
                <a:latin typeface="Calibri"/>
                <a:cs typeface="Calibri"/>
              </a:rPr>
              <a:t>Performed immediate </a:t>
            </a:r>
            <a:r>
              <a:rPr sz="1800" b="1" spc="-5" dirty="0">
                <a:latin typeface="Calibri"/>
                <a:cs typeface="Calibri"/>
              </a:rPr>
              <a:t>action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Placed weapon 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fire.</a:t>
            </a:r>
            <a:endParaRPr sz="1800">
              <a:latin typeface="Calibri"/>
              <a:cs typeface="Calibri"/>
            </a:endParaRPr>
          </a:p>
          <a:p>
            <a:pPr marL="12700" marR="50546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Attempted </a:t>
            </a:r>
            <a:r>
              <a:rPr sz="1800" spc="-10" dirty="0">
                <a:latin typeface="Calibri"/>
                <a:cs typeface="Calibri"/>
              </a:rPr>
              <a:t>to fire, </a:t>
            </a:r>
            <a:r>
              <a:rPr sz="1800" spc="-5" dirty="0">
                <a:latin typeface="Calibri"/>
                <a:cs typeface="Calibri"/>
              </a:rPr>
              <a:t>announced, </a:t>
            </a:r>
            <a:r>
              <a:rPr sz="1800" spc="-35" dirty="0">
                <a:latin typeface="Calibri"/>
                <a:cs typeface="Calibri"/>
              </a:rPr>
              <a:t>“STOPPAGE.”  </a:t>
            </a:r>
            <a:r>
              <a:rPr sz="1800" spc="-10" dirty="0">
                <a:latin typeface="Calibri"/>
                <a:cs typeface="Calibri"/>
              </a:rPr>
              <a:t>Charged </a:t>
            </a:r>
            <a:r>
              <a:rPr sz="1800" spc="-5" dirty="0">
                <a:latin typeface="Calibri"/>
                <a:cs typeface="Calibri"/>
              </a:rPr>
              <a:t>the machine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Attempted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gun </a:t>
            </a:r>
            <a:r>
              <a:rPr sz="1800" spc="-5" dirty="0">
                <a:latin typeface="Calibri"/>
                <a:cs typeface="Calibri"/>
              </a:rPr>
              <a:t>did not </a:t>
            </a:r>
            <a:r>
              <a:rPr sz="1800" spc="-10" dirty="0">
                <a:latin typeface="Calibri"/>
                <a:cs typeface="Calibri"/>
              </a:rPr>
              <a:t>fire </a:t>
            </a:r>
            <a:r>
              <a:rPr sz="1800" spc="-5" dirty="0">
                <a:latin typeface="Calibri"/>
                <a:cs typeface="Calibri"/>
              </a:rPr>
              <a:t>announced,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“STOPPAGE.”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399" y="1505385"/>
            <a:ext cx="20383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38799" y="1505385"/>
            <a:ext cx="691134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Unloaded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 marR="291020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Verified safety switch </a:t>
            </a:r>
            <a:r>
              <a:rPr sz="1800" spc="-5" dirty="0">
                <a:latin typeface="Calibri"/>
                <a:cs typeface="Calibri"/>
              </a:rPr>
              <a:t>is in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5" dirty="0">
                <a:latin typeface="Calibri"/>
                <a:cs typeface="Calibri"/>
              </a:rPr>
              <a:t>Unlocked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spc="-15" dirty="0">
                <a:latin typeface="Calibri"/>
                <a:cs typeface="Calibri"/>
              </a:rPr>
              <a:t>latch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release.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Raised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Lifted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cartridge </a:t>
            </a:r>
            <a:r>
              <a:rPr sz="1800" spc="-15" dirty="0">
                <a:latin typeface="Calibri"/>
                <a:cs typeface="Calibri"/>
              </a:rPr>
              <a:t>extractor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removed ammunitionfrom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50" dirty="0">
                <a:latin typeface="Calibri"/>
                <a:cs typeface="Calibri"/>
              </a:rPr>
              <a:t>way.  </a:t>
            </a:r>
            <a:r>
              <a:rPr sz="1800" spc="-10" dirty="0">
                <a:latin typeface="Calibri"/>
                <a:cs typeface="Calibri"/>
              </a:rPr>
              <a:t>Lowered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cartridge </a:t>
            </a:r>
            <a:r>
              <a:rPr sz="1800" spc="-15" dirty="0">
                <a:latin typeface="Calibri"/>
                <a:cs typeface="Calibri"/>
              </a:rPr>
              <a:t>extractor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closed the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rear.</a:t>
            </a:r>
            <a:endParaRPr sz="1800">
              <a:latin typeface="Calibri"/>
              <a:cs typeface="Calibri"/>
            </a:endParaRPr>
          </a:p>
          <a:p>
            <a:pPr marL="12700" marR="64960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Opened the </a:t>
            </a:r>
            <a:r>
              <a:rPr sz="1800" spc="-10" dirty="0">
                <a:latin typeface="Calibri"/>
                <a:cs typeface="Calibri"/>
              </a:rPr>
              <a:t>cover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checked </a:t>
            </a:r>
            <a:r>
              <a:rPr sz="1800" spc="-5" dirty="0">
                <a:latin typeface="Calibri"/>
                <a:cs typeface="Calibri"/>
              </a:rPr>
              <a:t>chamber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T-slot </a:t>
            </a:r>
            <a:r>
              <a:rPr sz="1800" spc="-10" dirty="0">
                <a:latin typeface="Calibri"/>
                <a:cs typeface="Calibri"/>
              </a:rPr>
              <a:t>forammunition.  Eased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forward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Lowered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Placed the weapon on </a:t>
            </a:r>
            <a:r>
              <a:rPr sz="1800" spc="-10" dirty="0">
                <a:latin typeface="Calibri"/>
                <a:cs typeface="Calibri"/>
              </a:rPr>
              <a:t>fire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pressed the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trigger.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spc="-5" dirty="0">
                <a:latin typeface="Calibri"/>
                <a:cs typeface="Calibri"/>
              </a:rPr>
              <a:t>within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945" y="1669158"/>
            <a:ext cx="10443845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TASK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L="12700" marR="108077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CLEAR, </a:t>
            </a:r>
            <a:r>
              <a:rPr sz="1800" b="1" spc="-5" dirty="0">
                <a:latin typeface="Calibri"/>
                <a:cs typeface="Calibri"/>
              </a:rPr>
              <a:t>DISASSEMBLE, ASSEMBLE,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PERFORM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spc="-10" dirty="0">
                <a:latin typeface="Calibri"/>
                <a:cs typeface="Calibri"/>
              </a:rPr>
              <a:t>CHECK </a:t>
            </a:r>
            <a:r>
              <a:rPr sz="1800" b="1" spc="-5" dirty="0">
                <a:latin typeface="Calibri"/>
                <a:cs typeface="Calibri"/>
              </a:rPr>
              <a:t>ON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M240B MACHINE </a:t>
            </a:r>
            <a:r>
              <a:rPr sz="1800" b="1" dirty="0">
                <a:latin typeface="Calibri"/>
                <a:cs typeface="Calibri"/>
              </a:rPr>
              <a:t>GUN  </a:t>
            </a:r>
            <a:r>
              <a:rPr sz="1800" b="1" spc="-10" dirty="0">
                <a:latin typeface="Calibri"/>
                <a:cs typeface="Calibri"/>
              </a:rPr>
              <a:t>ACTION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Clear, </a:t>
            </a:r>
            <a:r>
              <a:rPr sz="1800" spc="-5" dirty="0">
                <a:latin typeface="Calibri"/>
                <a:cs typeface="Calibri"/>
              </a:rPr>
              <a:t>disassemble, assemble,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perform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function check 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M240B machine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Given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fully </a:t>
            </a:r>
            <a:r>
              <a:rPr sz="1800" spc="-10" dirty="0">
                <a:latin typeface="Calibri"/>
                <a:cs typeface="Calibri"/>
              </a:rPr>
              <a:t>operational, dismounted </a:t>
            </a:r>
            <a:r>
              <a:rPr sz="1800" spc="-5" dirty="0">
                <a:latin typeface="Calibri"/>
                <a:cs typeface="Calibri"/>
              </a:rPr>
              <a:t>M240B machine </a:t>
            </a:r>
            <a:r>
              <a:rPr sz="1800" dirty="0">
                <a:latin typeface="Calibri"/>
                <a:cs typeface="Calibri"/>
              </a:rPr>
              <a:t>gun </a:t>
            </a:r>
            <a:r>
              <a:rPr sz="1800" spc="-5" dirty="0">
                <a:latin typeface="Calibri"/>
                <a:cs typeface="Calibri"/>
              </a:rPr>
              <a:t>loaded with </a:t>
            </a:r>
            <a:r>
              <a:rPr sz="1800" spc="-10" dirty="0">
                <a:latin typeface="Calibri"/>
                <a:cs typeface="Calibri"/>
              </a:rPr>
              <a:t>dummy </a:t>
            </a:r>
            <a:r>
              <a:rPr sz="1800" spc="-5" dirty="0">
                <a:latin typeface="Calibri"/>
                <a:cs typeface="Calibri"/>
              </a:rPr>
              <a:t>ammunition, bolt in the </a:t>
            </a:r>
            <a:r>
              <a:rPr sz="1800" spc="-15" dirty="0">
                <a:latin typeface="Calibri"/>
                <a:cs typeface="Calibri"/>
              </a:rPr>
              <a:t>forward  </a:t>
            </a:r>
            <a:r>
              <a:rPr sz="1800" spc="-5" dirty="0">
                <a:latin typeface="Calibri"/>
                <a:cs typeface="Calibri"/>
              </a:rPr>
              <a:t>position,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TM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9-1005-313-10.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Within </a:t>
            </a:r>
            <a:r>
              <a:rPr sz="1800" spc="-5" dirty="0">
                <a:latin typeface="Calibri"/>
                <a:cs typeface="Calibri"/>
              </a:rPr>
              <a:t>five minutes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without </a:t>
            </a:r>
            <a:r>
              <a:rPr sz="1800" spc="-15" dirty="0">
                <a:latin typeface="Calibri"/>
                <a:cs typeface="Calibri"/>
              </a:rPr>
              <a:t>references,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crewmember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will―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-Clear (in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-Disassemble.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-Assemble.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-Perform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function check </a:t>
            </a:r>
            <a:r>
              <a:rPr sz="1800" spc="-10" dirty="0">
                <a:latin typeface="Calibri"/>
                <a:cs typeface="Calibri"/>
              </a:rPr>
              <a:t>(in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639" y="1478089"/>
            <a:ext cx="10666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PERFORMANCE CHECKLIST FOR </a:t>
            </a:r>
            <a:r>
              <a:rPr sz="1800" b="1" spc="-40" dirty="0">
                <a:latin typeface="Calibri"/>
                <a:cs typeface="Calibri"/>
              </a:rPr>
              <a:t>TASK </a:t>
            </a:r>
            <a:r>
              <a:rPr sz="1800" b="1" dirty="0">
                <a:latin typeface="Calibri"/>
                <a:cs typeface="Calibri"/>
              </a:rPr>
              <a:t>9 </a:t>
            </a:r>
            <a:r>
              <a:rPr sz="1800" b="1" spc="-10" dirty="0">
                <a:latin typeface="Calibri"/>
                <a:cs typeface="Calibri"/>
              </a:rPr>
              <a:t>CLEAR, </a:t>
            </a:r>
            <a:r>
              <a:rPr sz="1800" b="1" spc="-5" dirty="0">
                <a:latin typeface="Calibri"/>
                <a:cs typeface="Calibri"/>
              </a:rPr>
              <a:t>DISASSEMBLE, ASSEMBLE,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PERFORM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spc="-10" dirty="0">
                <a:latin typeface="Calibri"/>
                <a:cs typeface="Calibri"/>
              </a:rPr>
              <a:t>CHECK </a:t>
            </a:r>
            <a:r>
              <a:rPr sz="1800" b="1" spc="-5" dirty="0">
                <a:latin typeface="Calibri"/>
                <a:cs typeface="Calibri"/>
              </a:rPr>
              <a:t>ON </a:t>
            </a:r>
            <a:r>
              <a:rPr sz="1800" b="1" dirty="0">
                <a:latin typeface="Calibri"/>
                <a:cs typeface="Calibri"/>
              </a:rPr>
              <a:t>A  </a:t>
            </a:r>
            <a:r>
              <a:rPr sz="1800" b="1" spc="-5" dirty="0">
                <a:latin typeface="Calibri"/>
                <a:cs typeface="Calibri"/>
              </a:rPr>
              <a:t>M240BMACHINE</a:t>
            </a:r>
            <a:r>
              <a:rPr sz="1800" b="1" spc="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GUN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92639" y="2026729"/>
            <a:ext cx="20383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7039" y="2026729"/>
            <a:ext cx="838327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Cleared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Ensured 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was </a:t>
            </a:r>
            <a:r>
              <a:rPr sz="1800" spc="-5" dirty="0">
                <a:latin typeface="Calibri"/>
                <a:cs typeface="Calibri"/>
              </a:rPr>
              <a:t>in 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rear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returned charging handle/cable </a:t>
            </a:r>
            <a:r>
              <a:rPr sz="1800" spc="-5" dirty="0">
                <a:latin typeface="Calibri"/>
                <a:cs typeface="Calibri"/>
              </a:rPr>
              <a:t>tothe </a:t>
            </a:r>
            <a:r>
              <a:rPr sz="1800" spc="-15" dirty="0">
                <a:latin typeface="Calibri"/>
                <a:cs typeface="Calibri"/>
              </a:rPr>
              <a:t>forward locked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496697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Opened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20" dirty="0">
                <a:latin typeface="Calibri"/>
                <a:cs typeface="Calibri"/>
              </a:rPr>
              <a:t>tray </a:t>
            </a:r>
            <a:r>
              <a:rPr sz="1800" spc="-10" dirty="0">
                <a:latin typeface="Calibri"/>
                <a:cs typeface="Calibri"/>
              </a:rPr>
              <a:t>cover </a:t>
            </a:r>
            <a:r>
              <a:rPr sz="1800" spc="-25" dirty="0">
                <a:latin typeface="Calibri"/>
                <a:cs typeface="Calibri"/>
              </a:rPr>
              <a:t>slowly. 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source </a:t>
            </a:r>
            <a:r>
              <a:rPr sz="1800" spc="-5" dirty="0">
                <a:latin typeface="Calibri"/>
                <a:cs typeface="Calibri"/>
              </a:rPr>
              <a:t>of ammunition.  Raised the </a:t>
            </a:r>
            <a:r>
              <a:rPr sz="1800" spc="-15" dirty="0">
                <a:latin typeface="Calibri"/>
                <a:cs typeface="Calibri"/>
              </a:rPr>
              <a:t>feed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tray.</a:t>
            </a:r>
            <a:endParaRPr sz="1800">
              <a:latin typeface="Calibri"/>
              <a:cs typeface="Calibri"/>
            </a:endParaRPr>
          </a:p>
          <a:p>
            <a:pPr marL="12700" marR="447167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Looked </a:t>
            </a:r>
            <a:r>
              <a:rPr sz="1800" spc="-10" dirty="0">
                <a:latin typeface="Calibri"/>
                <a:cs typeface="Calibri"/>
              </a:rPr>
              <a:t>into </a:t>
            </a:r>
            <a:r>
              <a:rPr sz="1800" spc="-5" dirty="0">
                <a:latin typeface="Calibri"/>
                <a:cs typeface="Calibri"/>
              </a:rPr>
              <a:t>the chamber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ammunition.  </a:t>
            </a:r>
            <a:r>
              <a:rPr sz="1800" spc="-10" dirty="0">
                <a:latin typeface="Calibri"/>
                <a:cs typeface="Calibri"/>
              </a:rPr>
              <a:t>Lowered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tray.</a:t>
            </a:r>
            <a:endParaRPr sz="1800">
              <a:latin typeface="Calibri"/>
              <a:cs typeface="Calibri"/>
            </a:endParaRPr>
          </a:p>
          <a:p>
            <a:pPr marL="12700" marR="3961129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Eased </a:t>
            </a:r>
            <a:r>
              <a:rPr sz="1800" spc="-5" dirty="0">
                <a:latin typeface="Calibri"/>
                <a:cs typeface="Calibri"/>
              </a:rPr>
              <a:t>the bolt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forward.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Closed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876" y="1519034"/>
            <a:ext cx="20383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54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375276" y="1519034"/>
            <a:ext cx="437769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Disassembled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M240B machine gun</a:t>
            </a:r>
            <a:r>
              <a:rPr sz="1800" spc="-5" dirty="0">
                <a:latin typeface="Calibri"/>
                <a:cs typeface="Calibri"/>
              </a:rPr>
              <a:t>.  </a:t>
            </a:r>
            <a:r>
              <a:rPr sz="1800" spc="-10" dirty="0">
                <a:latin typeface="Calibri"/>
                <a:cs typeface="Calibri"/>
              </a:rPr>
              <a:t>Cleared </a:t>
            </a:r>
            <a:r>
              <a:rPr sz="1800" spc="-5" dirty="0">
                <a:latin typeface="Calibri"/>
                <a:cs typeface="Calibri"/>
              </a:rPr>
              <a:t>the weapon </a:t>
            </a:r>
            <a:r>
              <a:rPr sz="1800" spc="-10" dirty="0">
                <a:latin typeface="Calibri"/>
                <a:cs typeface="Calibri"/>
              </a:rPr>
              <a:t>(if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0" dirty="0">
                <a:latin typeface="Calibri"/>
                <a:cs typeface="Calibri"/>
              </a:rPr>
              <a:t>previously cleared).  Removed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barrel.</a:t>
            </a:r>
            <a:endParaRPr sz="1800">
              <a:latin typeface="Calibri"/>
              <a:cs typeface="Calibri"/>
            </a:endParaRPr>
          </a:p>
          <a:p>
            <a:pPr marL="12700" marR="7086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trigger housing </a:t>
            </a:r>
            <a:r>
              <a:rPr sz="1800" spc="-15" dirty="0">
                <a:latin typeface="Calibri"/>
                <a:cs typeface="Calibri"/>
              </a:rPr>
              <a:t>assembly. 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buffer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</a:t>
            </a:r>
            <a:endParaRPr sz="1800">
              <a:latin typeface="Calibri"/>
              <a:cs typeface="Calibri"/>
            </a:endParaRPr>
          </a:p>
          <a:p>
            <a:pPr marL="12700" marR="2095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drive spring </a:t>
            </a:r>
            <a:r>
              <a:rPr sz="1800" spc="-15" dirty="0">
                <a:latin typeface="Calibri"/>
                <a:cs typeface="Calibri"/>
              </a:rPr>
              <a:t>rod assembly. 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operating </a:t>
            </a:r>
            <a:r>
              <a:rPr sz="1800" spc="-15" dirty="0">
                <a:latin typeface="Calibri"/>
                <a:cs typeface="Calibri"/>
              </a:rPr>
              <a:t>rod assembly. 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cover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tray.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876" y="4248518"/>
            <a:ext cx="20383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5276" y="4248518"/>
            <a:ext cx="427609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Assembled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M240B machine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gun.</a:t>
            </a:r>
            <a:endParaRPr sz="1800">
              <a:latin typeface="Calibri"/>
              <a:cs typeface="Calibri"/>
            </a:endParaRPr>
          </a:p>
          <a:p>
            <a:pPr marL="12700" marR="15849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40" dirty="0">
                <a:latin typeface="Calibri"/>
                <a:cs typeface="Calibri"/>
              </a:rPr>
              <a:t>tray.  </a:t>
            </a: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cover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bolt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operating </a:t>
            </a:r>
            <a:r>
              <a:rPr sz="1800" spc="-15" dirty="0">
                <a:latin typeface="Calibri"/>
                <a:cs typeface="Calibri"/>
              </a:rPr>
              <a:t>rod assembly.  </a:t>
            </a: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drive spring </a:t>
            </a:r>
            <a:r>
              <a:rPr sz="1800" spc="-15" dirty="0">
                <a:latin typeface="Calibri"/>
                <a:cs typeface="Calibri"/>
              </a:rPr>
              <a:t>rod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</a:t>
            </a:r>
            <a:endParaRPr sz="1800">
              <a:latin typeface="Calibri"/>
              <a:cs typeface="Calibri"/>
            </a:endParaRPr>
          </a:p>
          <a:p>
            <a:pPr marL="12700" marR="69215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buffer </a:t>
            </a:r>
            <a:r>
              <a:rPr sz="1800" spc="-15" dirty="0">
                <a:latin typeface="Calibri"/>
                <a:cs typeface="Calibri"/>
              </a:rPr>
              <a:t>assembly.  </a:t>
            </a: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trigger housing </a:t>
            </a:r>
            <a:r>
              <a:rPr sz="1800" spc="-15" dirty="0">
                <a:latin typeface="Calibri"/>
                <a:cs typeface="Calibri"/>
              </a:rPr>
              <a:t>assembly.  </a:t>
            </a:r>
            <a:r>
              <a:rPr sz="1800" spc="-10" dirty="0">
                <a:latin typeface="Calibri"/>
                <a:cs typeface="Calibri"/>
              </a:rPr>
              <a:t>Installed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barrel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assembly.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639" y="1587272"/>
            <a:ext cx="20383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55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307039" y="1587272"/>
            <a:ext cx="83832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Performed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dirty="0">
                <a:latin typeface="Calibri"/>
                <a:cs typeface="Calibri"/>
              </a:rPr>
              <a:t>check (in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Ensured 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was </a:t>
            </a:r>
            <a:r>
              <a:rPr sz="1800" spc="-5" dirty="0">
                <a:latin typeface="Calibri"/>
                <a:cs typeface="Calibri"/>
              </a:rPr>
              <a:t>in 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rear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returned charging handle/cable </a:t>
            </a:r>
            <a:r>
              <a:rPr sz="1800" spc="-5" dirty="0">
                <a:latin typeface="Calibri"/>
                <a:cs typeface="Calibri"/>
              </a:rPr>
              <a:t>tothe </a:t>
            </a:r>
            <a:r>
              <a:rPr sz="1800" spc="-15" dirty="0">
                <a:latin typeface="Calibri"/>
                <a:cs typeface="Calibri"/>
              </a:rPr>
              <a:t>forward locked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 marR="2163445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Attempted </a:t>
            </a:r>
            <a:r>
              <a:rPr sz="1800" spc="-10" dirty="0">
                <a:latin typeface="Calibri"/>
                <a:cs typeface="Calibri"/>
              </a:rPr>
              <a:t>to fire </a:t>
            </a:r>
            <a:r>
              <a:rPr sz="1800" spc="-5" dirty="0">
                <a:latin typeface="Calibri"/>
                <a:cs typeface="Calibri"/>
              </a:rPr>
              <a:t>the weapon. (The weapon should not </a:t>
            </a:r>
            <a:r>
              <a:rPr sz="1800" spc="-10" dirty="0">
                <a:latin typeface="Calibri"/>
                <a:cs typeface="Calibri"/>
              </a:rPr>
              <a:t>havefired.)  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Pulled the trigger </a:t>
            </a:r>
            <a:r>
              <a:rPr sz="1800" dirty="0">
                <a:latin typeface="Calibri"/>
                <a:cs typeface="Calibri"/>
              </a:rPr>
              <a:t>and eased </a:t>
            </a:r>
            <a:r>
              <a:rPr sz="1800" spc="-5" dirty="0">
                <a:latin typeface="Calibri"/>
                <a:cs typeface="Calibri"/>
              </a:rPr>
              <a:t>the bolt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forward.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dirty="0">
                <a:latin typeface="Calibri"/>
                <a:cs typeface="Calibri"/>
              </a:rPr>
              <a:t>within </a:t>
            </a:r>
            <a:r>
              <a:rPr sz="1800" b="1" spc="-10" dirty="0">
                <a:latin typeface="Calibri"/>
                <a:cs typeface="Calibri"/>
              </a:rPr>
              <a:t>five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934" y="1505385"/>
            <a:ext cx="1118108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TASK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  <a:p>
            <a:pPr marL="12700" marR="2397125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LOAD, ATTEMPT </a:t>
            </a:r>
            <a:r>
              <a:rPr sz="1800" b="1" spc="-3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FIRE, </a:t>
            </a:r>
            <a:r>
              <a:rPr sz="1800" b="1" spc="-35" dirty="0">
                <a:latin typeface="Calibri"/>
                <a:cs typeface="Calibri"/>
              </a:rPr>
              <a:t>APPLY </a:t>
            </a:r>
            <a:r>
              <a:rPr sz="1800" b="1" spc="-20" dirty="0">
                <a:latin typeface="Calibri"/>
                <a:cs typeface="Calibri"/>
              </a:rPr>
              <a:t>IMMEDIATE </a:t>
            </a:r>
            <a:r>
              <a:rPr sz="1800" b="1" spc="-10" dirty="0">
                <a:latin typeface="Calibri"/>
                <a:cs typeface="Calibri"/>
              </a:rPr>
              <a:t>ACTION,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5" dirty="0">
                <a:latin typeface="Calibri"/>
                <a:cs typeface="Calibri"/>
              </a:rPr>
              <a:t>UNLOAD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M240B MACHINE </a:t>
            </a:r>
            <a:r>
              <a:rPr sz="1800" b="1" dirty="0">
                <a:latin typeface="Calibri"/>
                <a:cs typeface="Calibri"/>
              </a:rPr>
              <a:t>GUN  </a:t>
            </a:r>
            <a:r>
              <a:rPr sz="1800" b="1" spc="-10" dirty="0">
                <a:latin typeface="Calibri"/>
                <a:cs typeface="Calibri"/>
              </a:rPr>
              <a:t>ACTION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Load, </a:t>
            </a:r>
            <a:r>
              <a:rPr sz="1800" spc="-15" dirty="0">
                <a:latin typeface="Calibri"/>
                <a:cs typeface="Calibri"/>
              </a:rPr>
              <a:t>attempt </a:t>
            </a:r>
            <a:r>
              <a:rPr sz="1800" spc="-10" dirty="0">
                <a:latin typeface="Calibri"/>
                <a:cs typeface="Calibri"/>
              </a:rPr>
              <a:t>to fire, </a:t>
            </a:r>
            <a:r>
              <a:rPr sz="1800" spc="-5" dirty="0">
                <a:latin typeface="Calibri"/>
                <a:cs typeface="Calibri"/>
              </a:rPr>
              <a:t>apply </a:t>
            </a:r>
            <a:r>
              <a:rPr sz="1800" spc="-10" dirty="0">
                <a:latin typeface="Calibri"/>
                <a:cs typeface="Calibri"/>
              </a:rPr>
              <a:t>immediate </a:t>
            </a:r>
            <a:r>
              <a:rPr sz="1800" spc="-5" dirty="0">
                <a:latin typeface="Calibri"/>
                <a:cs typeface="Calibri"/>
              </a:rPr>
              <a:t>action,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unload the M240B machine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Given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fully </a:t>
            </a:r>
            <a:r>
              <a:rPr sz="1800" spc="-10" dirty="0">
                <a:latin typeface="Calibri"/>
                <a:cs typeface="Calibri"/>
              </a:rPr>
              <a:t>operational </a:t>
            </a:r>
            <a:r>
              <a:rPr sz="1800" spc="-5" dirty="0">
                <a:latin typeface="Calibri"/>
                <a:cs typeface="Calibri"/>
              </a:rPr>
              <a:t>M240B machine </a:t>
            </a:r>
            <a:r>
              <a:rPr sz="1800" dirty="0">
                <a:latin typeface="Calibri"/>
                <a:cs typeface="Calibri"/>
              </a:rPr>
              <a:t>gun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BII, </a:t>
            </a:r>
            <a:r>
              <a:rPr sz="1800" spc="-5" dirty="0">
                <a:latin typeface="Calibri"/>
                <a:cs typeface="Calibri"/>
              </a:rPr>
              <a:t>7.62mm </a:t>
            </a:r>
            <a:r>
              <a:rPr sz="1800" spc="-10" dirty="0">
                <a:latin typeface="Calibri"/>
                <a:cs typeface="Calibri"/>
              </a:rPr>
              <a:t>dummy </a:t>
            </a:r>
            <a:r>
              <a:rPr sz="1800" spc="-5" dirty="0">
                <a:latin typeface="Calibri"/>
                <a:cs typeface="Calibri"/>
              </a:rPr>
              <a:t>ammunition,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TM 9-1005-313-10. </a:t>
            </a:r>
            <a:r>
              <a:rPr sz="1800" spc="-10" dirty="0">
                <a:latin typeface="Calibri"/>
                <a:cs typeface="Calibri"/>
              </a:rPr>
              <a:t>For testing  </a:t>
            </a:r>
            <a:r>
              <a:rPr sz="1800" spc="-5" dirty="0">
                <a:latin typeface="Calibri"/>
                <a:cs typeface="Calibri"/>
              </a:rPr>
              <a:t>purposes the weapon </a:t>
            </a:r>
            <a:r>
              <a:rPr sz="1800" dirty="0">
                <a:latin typeface="Calibri"/>
                <a:cs typeface="Calibri"/>
              </a:rPr>
              <a:t>has been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cleared.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Within three </a:t>
            </a:r>
            <a:r>
              <a:rPr sz="1800" spc="-5" dirty="0">
                <a:latin typeface="Calibri"/>
                <a:cs typeface="Calibri"/>
              </a:rPr>
              <a:t>minutes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without </a:t>
            </a:r>
            <a:r>
              <a:rPr sz="1800" spc="-15" dirty="0">
                <a:latin typeface="Calibri"/>
                <a:cs typeface="Calibri"/>
              </a:rPr>
              <a:t>references,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crewmember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will―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-Load.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-Attempt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-Apply </a:t>
            </a:r>
            <a:r>
              <a:rPr sz="1800" spc="-10" dirty="0">
                <a:latin typeface="Calibri"/>
                <a:cs typeface="Calibri"/>
              </a:rPr>
              <a:t>immediate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-Unload.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56</a:t>
            </a:fld>
            <a:endParaRPr spc="-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047" y="1559976"/>
            <a:ext cx="10145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PERFORMANCE CHECKLIST FOR </a:t>
            </a:r>
            <a:r>
              <a:rPr sz="1800" b="1" spc="-40" dirty="0">
                <a:latin typeface="Calibri"/>
                <a:cs typeface="Calibri"/>
              </a:rPr>
              <a:t>TASK </a:t>
            </a:r>
            <a:r>
              <a:rPr sz="1800" b="1" spc="-5" dirty="0">
                <a:latin typeface="Calibri"/>
                <a:cs typeface="Calibri"/>
              </a:rPr>
              <a:t>11 </a:t>
            </a:r>
            <a:r>
              <a:rPr sz="1800" b="1" spc="-25" dirty="0">
                <a:latin typeface="Calibri"/>
                <a:cs typeface="Calibri"/>
              </a:rPr>
              <a:t>LOAD, ATTEMPT </a:t>
            </a:r>
            <a:r>
              <a:rPr sz="1800" b="1" spc="-3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FIRE, </a:t>
            </a:r>
            <a:r>
              <a:rPr sz="1800" b="1" spc="-35" dirty="0">
                <a:latin typeface="Calibri"/>
                <a:cs typeface="Calibri"/>
              </a:rPr>
              <a:t>APPLY </a:t>
            </a:r>
            <a:r>
              <a:rPr sz="1800" b="1" spc="-20" dirty="0">
                <a:latin typeface="Calibri"/>
                <a:cs typeface="Calibri"/>
              </a:rPr>
              <a:t>IMMEDIATE </a:t>
            </a:r>
            <a:r>
              <a:rPr sz="1800" b="1" spc="-10" dirty="0">
                <a:latin typeface="Calibri"/>
                <a:cs typeface="Calibri"/>
              </a:rPr>
              <a:t>ACTION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5" dirty="0">
                <a:latin typeface="Calibri"/>
                <a:cs typeface="Calibri"/>
              </a:rPr>
              <a:t>UNLOAD  </a:t>
            </a:r>
            <a:r>
              <a:rPr sz="1800" b="1" spc="-5" dirty="0">
                <a:latin typeface="Calibri"/>
                <a:cs typeface="Calibri"/>
              </a:rPr>
              <a:t>AM240BMACHINE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GUN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57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7818" y="2108616"/>
            <a:ext cx="203835" cy="425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2218" y="2108616"/>
            <a:ext cx="8381365" cy="425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Loaded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 marR="541337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Raised 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20" dirty="0">
                <a:latin typeface="Calibri"/>
                <a:cs typeface="Calibri"/>
              </a:rPr>
              <a:t>tray </a:t>
            </a:r>
            <a:r>
              <a:rPr sz="1800" spc="-40" dirty="0">
                <a:latin typeface="Calibri"/>
                <a:cs typeface="Calibri"/>
              </a:rPr>
              <a:t>cover.  </a:t>
            </a:r>
            <a:r>
              <a:rPr sz="1800" spc="-5" dirty="0">
                <a:latin typeface="Calibri"/>
                <a:cs typeface="Calibri"/>
              </a:rPr>
              <a:t>Placed ammunition in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40" dirty="0">
                <a:latin typeface="Calibri"/>
                <a:cs typeface="Calibri"/>
              </a:rPr>
              <a:t>tray.  </a:t>
            </a:r>
            <a:r>
              <a:rPr sz="1800" spc="-10" dirty="0">
                <a:latin typeface="Calibri"/>
                <a:cs typeface="Calibri"/>
              </a:rPr>
              <a:t>Lowered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20" dirty="0">
                <a:latin typeface="Calibri"/>
                <a:cs typeface="Calibri"/>
              </a:rPr>
              <a:t>tray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rear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returned charging handle/cableto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forward locked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spc="-5" dirty="0">
                <a:latin typeface="Calibri"/>
                <a:cs typeface="Calibri"/>
              </a:rPr>
              <a:t>within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spc="-20" dirty="0">
                <a:latin typeface="Calibri"/>
                <a:cs typeface="Calibri"/>
              </a:rPr>
              <a:t>Attempted </a:t>
            </a:r>
            <a:r>
              <a:rPr sz="1800" b="1" spc="-10" dirty="0">
                <a:latin typeface="Calibri"/>
                <a:cs typeface="Calibri"/>
              </a:rPr>
              <a:t>to fire </a:t>
            </a:r>
            <a:r>
              <a:rPr sz="1800" b="1" spc="-5" dirty="0">
                <a:latin typeface="Calibri"/>
                <a:cs typeface="Calibri"/>
              </a:rPr>
              <a:t>and performed </a:t>
            </a:r>
            <a:r>
              <a:rPr sz="1800" b="1" spc="-10" dirty="0">
                <a:latin typeface="Calibri"/>
                <a:cs typeface="Calibri"/>
              </a:rPr>
              <a:t>immediate </a:t>
            </a:r>
            <a:r>
              <a:rPr sz="1800" b="1" spc="-5" dirty="0">
                <a:latin typeface="Calibri"/>
                <a:cs typeface="Calibri"/>
              </a:rPr>
              <a:t>action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 marR="39592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20" dirty="0">
                <a:latin typeface="Calibri"/>
                <a:cs typeface="Calibri"/>
              </a:rPr>
              <a:t>Attempted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fire.</a:t>
            </a:r>
            <a:endParaRPr sz="1800">
              <a:latin typeface="Calibri"/>
              <a:cs typeface="Calibri"/>
            </a:endParaRPr>
          </a:p>
          <a:p>
            <a:pPr marL="12700" marR="444436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Alerted </a:t>
            </a:r>
            <a:r>
              <a:rPr sz="1800" spc="-15" dirty="0">
                <a:latin typeface="Calibri"/>
                <a:cs typeface="Calibri"/>
              </a:rPr>
              <a:t>crew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announcing, </a:t>
            </a:r>
            <a:r>
              <a:rPr sz="1800" spc="-35" dirty="0">
                <a:latin typeface="Calibri"/>
                <a:cs typeface="Calibri"/>
              </a:rPr>
              <a:t>“STOPPAGE.”  </a:t>
            </a:r>
            <a:r>
              <a:rPr sz="1800" spc="-5" dirty="0">
                <a:latin typeface="Calibri"/>
                <a:cs typeface="Calibri"/>
              </a:rPr>
              <a:t>Pulled back on </a:t>
            </a:r>
            <a:r>
              <a:rPr sz="1800" spc="-10" dirty="0">
                <a:latin typeface="Calibri"/>
                <a:cs typeface="Calibri"/>
              </a:rPr>
              <a:t>charging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handle/cable</a:t>
            </a:r>
            <a:r>
              <a:rPr sz="1800" b="1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471043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Observed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ensure </a:t>
            </a:r>
            <a:r>
              <a:rPr sz="1800" spc="-10" dirty="0">
                <a:latin typeface="Calibri"/>
                <a:cs typeface="Calibri"/>
              </a:rPr>
              <a:t>round was </a:t>
            </a:r>
            <a:r>
              <a:rPr sz="1800" spc="-5" dirty="0">
                <a:latin typeface="Calibri"/>
                <a:cs typeface="Calibri"/>
              </a:rPr>
              <a:t>ejected</a:t>
            </a:r>
            <a:r>
              <a:rPr sz="1800" b="1" spc="-5" dirty="0">
                <a:latin typeface="Calibri"/>
                <a:cs typeface="Calibri"/>
              </a:rPr>
              <a:t>.  </a:t>
            </a:r>
            <a:r>
              <a:rPr sz="1800" spc="-20" dirty="0">
                <a:latin typeface="Calibri"/>
                <a:cs typeface="Calibri"/>
              </a:rPr>
              <a:t>Attempted </a:t>
            </a:r>
            <a:r>
              <a:rPr sz="1800" spc="-10" dirty="0">
                <a:latin typeface="Calibri"/>
                <a:cs typeface="Calibri"/>
              </a:rPr>
              <a:t>to fire </a:t>
            </a:r>
            <a:r>
              <a:rPr sz="1800" spc="-5" dirty="0">
                <a:latin typeface="Calibri"/>
                <a:cs typeface="Calibri"/>
              </a:rPr>
              <a:t>machine </a:t>
            </a:r>
            <a:r>
              <a:rPr sz="1800" dirty="0">
                <a:latin typeface="Calibri"/>
                <a:cs typeface="Calibri"/>
              </a:rPr>
              <a:t>gun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spc="-5" dirty="0">
                <a:latin typeface="Calibri"/>
                <a:cs typeface="Calibri"/>
              </a:rPr>
              <a:t>within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639" y="1464443"/>
            <a:ext cx="20383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Calibri"/>
                <a:cs typeface="Calibri"/>
              </a:rPr>
              <a:t>f.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6.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pc="-5" dirty="0"/>
              <a:t>58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307039" y="1464443"/>
            <a:ext cx="843470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Unloaded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sequence).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Locked </a:t>
            </a:r>
            <a:r>
              <a:rPr sz="1800" spc="-5" dirty="0">
                <a:latin typeface="Calibri"/>
                <a:cs typeface="Calibri"/>
              </a:rPr>
              <a:t>bolt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rear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returned charging handle/cable 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forward locked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(safe)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Raised the </a:t>
            </a:r>
            <a:r>
              <a:rPr sz="1800" spc="-15" dirty="0">
                <a:latin typeface="Calibri"/>
                <a:cs typeface="Calibri"/>
              </a:rPr>
              <a:t>feed </a:t>
            </a:r>
            <a:r>
              <a:rPr sz="1800" spc="-20" dirty="0">
                <a:latin typeface="Calibri"/>
                <a:cs typeface="Calibri"/>
              </a:rPr>
              <a:t>tray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 marR="50184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source </a:t>
            </a:r>
            <a:r>
              <a:rPr sz="1800" spc="-5" dirty="0">
                <a:latin typeface="Calibri"/>
                <a:cs typeface="Calibri"/>
              </a:rPr>
              <a:t>of ammunition.  Raised </a:t>
            </a:r>
            <a:r>
              <a:rPr sz="1800" spc="-15" dirty="0">
                <a:latin typeface="Calibri"/>
                <a:cs typeface="Calibri"/>
              </a:rPr>
              <a:t>feed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tray.</a:t>
            </a:r>
            <a:endParaRPr sz="1800">
              <a:latin typeface="Calibri"/>
              <a:cs typeface="Calibri"/>
            </a:endParaRPr>
          </a:p>
          <a:p>
            <a:pPr marL="12700" marR="452310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Looked </a:t>
            </a:r>
            <a:r>
              <a:rPr sz="1800" spc="-10" dirty="0">
                <a:latin typeface="Calibri"/>
                <a:cs typeface="Calibri"/>
              </a:rPr>
              <a:t>into </a:t>
            </a:r>
            <a:r>
              <a:rPr sz="1800" spc="-5" dirty="0">
                <a:latin typeface="Calibri"/>
                <a:cs typeface="Calibri"/>
              </a:rPr>
              <a:t>the chamber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ammunition.  </a:t>
            </a:r>
            <a:r>
              <a:rPr sz="1800" spc="-10" dirty="0">
                <a:latin typeface="Calibri"/>
                <a:cs typeface="Calibri"/>
              </a:rPr>
              <a:t>Lowered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feed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tray.</a:t>
            </a:r>
            <a:endParaRPr sz="1800">
              <a:latin typeface="Calibri"/>
              <a:cs typeface="Calibri"/>
            </a:endParaRPr>
          </a:p>
          <a:p>
            <a:pPr marL="12700" marR="401256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safety switch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(fire) </a:t>
            </a:r>
            <a:r>
              <a:rPr sz="1800" spc="-5" dirty="0">
                <a:latin typeface="Calibri"/>
                <a:cs typeface="Calibri"/>
              </a:rPr>
              <a:t>position.  </a:t>
            </a:r>
            <a:r>
              <a:rPr sz="1800" spc="-10" dirty="0">
                <a:latin typeface="Calibri"/>
                <a:cs typeface="Calibri"/>
              </a:rPr>
              <a:t>Eased </a:t>
            </a:r>
            <a:r>
              <a:rPr sz="1800" spc="-5" dirty="0">
                <a:latin typeface="Calibri"/>
                <a:cs typeface="Calibri"/>
              </a:rPr>
              <a:t>the bolt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forward.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Closed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cover.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b="1" spc="-5" dirty="0">
                <a:latin typeface="Calibri"/>
                <a:cs typeface="Calibri"/>
              </a:rPr>
              <a:t>all </a:t>
            </a:r>
            <a:r>
              <a:rPr sz="1800" b="1" spc="-15" dirty="0">
                <a:latin typeface="Calibri"/>
                <a:cs typeface="Calibri"/>
              </a:rPr>
              <a:t>steps </a:t>
            </a:r>
            <a:r>
              <a:rPr sz="1800" b="1" spc="-5" dirty="0">
                <a:latin typeface="Calibri"/>
                <a:cs typeface="Calibri"/>
              </a:rPr>
              <a:t>within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minute.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6029" y="1699366"/>
            <a:ext cx="3058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alibri"/>
                <a:cs typeface="Calibri"/>
              </a:rPr>
              <a:t>GOOD</a:t>
            </a:r>
            <a:r>
              <a:rPr sz="4800" spc="-60" dirty="0">
                <a:latin typeface="Calibri"/>
                <a:cs typeface="Calibri"/>
              </a:rPr>
              <a:t> </a:t>
            </a:r>
            <a:r>
              <a:rPr sz="4800" spc="-35" dirty="0">
                <a:latin typeface="Calibri"/>
                <a:cs typeface="Calibri"/>
              </a:rPr>
              <a:t>LUCK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24072" y="2631948"/>
            <a:ext cx="4943855" cy="3264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59</a:t>
            </a:fld>
            <a:endParaRPr lang="en-US"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1540" y="6421628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4441" y="2015295"/>
            <a:ext cx="384238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Calibri"/>
                <a:cs typeface="Calibri"/>
              </a:rPr>
              <a:t>READ </a:t>
            </a:r>
            <a:r>
              <a:rPr sz="3600" b="1" spc="-5" dirty="0">
                <a:latin typeface="Calibri"/>
                <a:cs typeface="Calibri"/>
              </a:rPr>
              <a:t>THE </a:t>
            </a:r>
            <a:r>
              <a:rPr sz="3600" b="1" spc="-10" dirty="0">
                <a:latin typeface="Calibri"/>
                <a:cs typeface="Calibri"/>
              </a:rPr>
              <a:t>SELECTED  </a:t>
            </a:r>
            <a:r>
              <a:rPr sz="3600" b="1" spc="-10" dirty="0" smtClean="0">
                <a:latin typeface="Calibri"/>
                <a:cs typeface="Calibri"/>
              </a:rPr>
              <a:t>CHAPTER</a:t>
            </a:r>
            <a:r>
              <a:rPr lang="en-US" sz="3600" b="1" spc="-10" dirty="0">
                <a:latin typeface="Calibri"/>
                <a:cs typeface="Calibri"/>
              </a:rPr>
              <a:t>S</a:t>
            </a:r>
            <a:r>
              <a:rPr sz="3600" b="1" spc="-20" dirty="0" smtClean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FROM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-40" dirty="0">
                <a:latin typeface="Calibri"/>
                <a:cs typeface="Calibri"/>
              </a:rPr>
              <a:t>TC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3-20.31-4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4441" y="4192813"/>
            <a:ext cx="402774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2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publication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available at Army Knowledge </a:t>
            </a:r>
            <a:r>
              <a:rPr sz="1800" spc="-5" dirty="0">
                <a:latin typeface="Calibri"/>
                <a:cs typeface="Calibri"/>
              </a:rPr>
              <a:t>Online 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  <a:hlinkClick r:id="rId3"/>
              </a:rPr>
              <a:t>https://armypubs.us.army.mil/doctrine/index.html</a:t>
            </a:r>
            <a:r>
              <a:rPr sz="1800" spc="-10" dirty="0" smtClean="0">
                <a:latin typeface="Calibri"/>
                <a:cs typeface="Calibri"/>
              </a:rPr>
              <a:t>).</a:t>
            </a:r>
            <a:r>
              <a:rPr lang="en-US" sz="1800" spc="-10" dirty="0" smtClean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6709401" cy="544764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200" b="1" dirty="0">
                <a:latin typeface="ArialBold,Bold"/>
              </a:rPr>
              <a:t>Chapter 4 ENGAGE ............................................................................................................ 4-1</a:t>
            </a:r>
          </a:p>
          <a:p>
            <a:r>
              <a:rPr lang="en-US" sz="1200" b="1" dirty="0">
                <a:latin typeface="ArialBold,Bold"/>
              </a:rPr>
              <a:t>Section I – Principles of Direct Fire </a:t>
            </a:r>
            <a:r>
              <a:rPr lang="en-US" sz="1200" b="1" dirty="0" smtClean="0">
                <a:latin typeface="ArialBold,Bold"/>
              </a:rPr>
              <a:t>.................................................................................. </a:t>
            </a:r>
            <a:r>
              <a:rPr lang="en-US" sz="1200" b="1" dirty="0">
                <a:latin typeface="ArialBold,Bold"/>
              </a:rPr>
              <a:t>4-1</a:t>
            </a:r>
          </a:p>
          <a:p>
            <a:r>
              <a:rPr lang="en-US" sz="1200" dirty="0">
                <a:latin typeface="ArialMT"/>
              </a:rPr>
              <a:t>Mass the Effects of Fire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4-2</a:t>
            </a:r>
          </a:p>
          <a:p>
            <a:r>
              <a:rPr lang="en-US" sz="1200" dirty="0">
                <a:latin typeface="ArialMT"/>
              </a:rPr>
              <a:t>Destroy the Most Dangerous Threat First </a:t>
            </a:r>
            <a:r>
              <a:rPr lang="en-US" sz="1200" dirty="0" smtClean="0">
                <a:latin typeface="ArialMT"/>
              </a:rPr>
              <a:t>............................................................................ </a:t>
            </a:r>
            <a:r>
              <a:rPr lang="en-US" sz="1200" dirty="0">
                <a:latin typeface="ArialMT"/>
              </a:rPr>
              <a:t>4-2</a:t>
            </a:r>
          </a:p>
          <a:p>
            <a:r>
              <a:rPr lang="en-US" sz="1200" dirty="0">
                <a:latin typeface="ArialMT"/>
              </a:rPr>
              <a:t>Avoid Target Overkill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4-2</a:t>
            </a:r>
          </a:p>
          <a:p>
            <a:r>
              <a:rPr lang="en-US" sz="1200" dirty="0">
                <a:latin typeface="ArialMT"/>
              </a:rPr>
              <a:t>Employ the Most Appropriate Weapon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 </a:t>
            </a:r>
            <a:r>
              <a:rPr lang="en-US" sz="1200" dirty="0">
                <a:latin typeface="ArialMT"/>
              </a:rPr>
              <a:t>4-2</a:t>
            </a:r>
          </a:p>
          <a:p>
            <a:r>
              <a:rPr lang="en-US" sz="1200" dirty="0">
                <a:latin typeface="ArialMT"/>
              </a:rPr>
              <a:t>Minimize Friendly Exposure and Avoid Fratricide </a:t>
            </a:r>
            <a:r>
              <a:rPr lang="en-US" sz="1200" dirty="0" smtClean="0">
                <a:latin typeface="ArialMT"/>
              </a:rPr>
              <a:t>.................................................................4-2</a:t>
            </a:r>
            <a:endParaRPr lang="en-US" sz="1200" dirty="0">
              <a:latin typeface="ArialMT"/>
            </a:endParaRPr>
          </a:p>
          <a:p>
            <a:r>
              <a:rPr lang="en-US" sz="1200" dirty="0">
                <a:latin typeface="ArialMT"/>
              </a:rPr>
              <a:t>Plan for Extreme Limited Visibility Conditions </a:t>
            </a:r>
            <a:r>
              <a:rPr lang="en-US" sz="1200" dirty="0" smtClean="0">
                <a:latin typeface="ArialMT"/>
              </a:rPr>
              <a:t>...................................................................... </a:t>
            </a:r>
            <a:r>
              <a:rPr lang="en-US" sz="1200" dirty="0">
                <a:latin typeface="ArialMT"/>
              </a:rPr>
              <a:t>4-3</a:t>
            </a:r>
          </a:p>
          <a:p>
            <a:r>
              <a:rPr lang="en-US" sz="1200" dirty="0">
                <a:latin typeface="ArialMT"/>
              </a:rPr>
              <a:t>Develop Contingencies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4-3</a:t>
            </a:r>
          </a:p>
          <a:p>
            <a:r>
              <a:rPr lang="en-US" sz="1200" b="1" dirty="0">
                <a:latin typeface="ArialBold,Bold"/>
              </a:rPr>
              <a:t>Section II – Types of Fire Commands </a:t>
            </a:r>
            <a:r>
              <a:rPr lang="en-US" sz="1200" b="1" dirty="0" smtClean="0">
                <a:latin typeface="ArialBold,Bold"/>
              </a:rPr>
              <a:t>.............................................................................. </a:t>
            </a:r>
            <a:r>
              <a:rPr lang="en-US" sz="1200" b="1" dirty="0">
                <a:latin typeface="ArialBold,Bold"/>
              </a:rPr>
              <a:t>4-5</a:t>
            </a:r>
          </a:p>
          <a:p>
            <a:r>
              <a:rPr lang="en-US" sz="1200" b="1" dirty="0">
                <a:latin typeface="ArialBold,Bold"/>
              </a:rPr>
              <a:t>Section III – Elements of a Fire Command </a:t>
            </a:r>
            <a:r>
              <a:rPr lang="en-US" sz="1200" b="1" dirty="0" smtClean="0">
                <a:latin typeface="ArialBold,Bold"/>
              </a:rPr>
              <a:t>....................................................................... </a:t>
            </a:r>
            <a:r>
              <a:rPr lang="en-US" sz="1200" b="1" dirty="0">
                <a:latin typeface="ArialBold,Bold"/>
              </a:rPr>
              <a:t>4-7</a:t>
            </a:r>
          </a:p>
          <a:p>
            <a:r>
              <a:rPr lang="en-US" sz="1200" dirty="0">
                <a:latin typeface="ArialMT"/>
              </a:rPr>
              <a:t>Alert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4-9</a:t>
            </a:r>
          </a:p>
          <a:p>
            <a:r>
              <a:rPr lang="en-US" sz="1200" dirty="0">
                <a:latin typeface="ArialMT"/>
              </a:rPr>
              <a:t>Weapon or Ammunition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4-9</a:t>
            </a:r>
          </a:p>
          <a:p>
            <a:r>
              <a:rPr lang="en-US" sz="1200" dirty="0">
                <a:latin typeface="ArialMT"/>
              </a:rPr>
              <a:t>Description (Target Description)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4-9</a:t>
            </a:r>
          </a:p>
          <a:p>
            <a:r>
              <a:rPr lang="en-US" sz="1200" dirty="0">
                <a:latin typeface="ArialMT"/>
              </a:rPr>
              <a:t>Direction or Elevation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4-9</a:t>
            </a:r>
          </a:p>
          <a:p>
            <a:r>
              <a:rPr lang="en-US" sz="1200" dirty="0">
                <a:latin typeface="ArialMT"/>
              </a:rPr>
              <a:t>Range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4-9</a:t>
            </a:r>
          </a:p>
          <a:p>
            <a:r>
              <a:rPr lang="en-US" sz="1200" dirty="0">
                <a:latin typeface="ArialMT"/>
              </a:rPr>
              <a:t>Method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4-9</a:t>
            </a:r>
          </a:p>
          <a:p>
            <a:r>
              <a:rPr lang="en-US" sz="1200" dirty="0">
                <a:latin typeface="ArialMT"/>
              </a:rPr>
              <a:t>Controls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4-9</a:t>
            </a:r>
          </a:p>
          <a:p>
            <a:r>
              <a:rPr lang="en-US" sz="1200" dirty="0">
                <a:latin typeface="ArialMT"/>
              </a:rPr>
              <a:t>Execution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4-9</a:t>
            </a:r>
          </a:p>
          <a:p>
            <a:r>
              <a:rPr lang="en-US" sz="1200" dirty="0">
                <a:latin typeface="ArialMT"/>
              </a:rPr>
              <a:t>Termination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4-10</a:t>
            </a:r>
          </a:p>
          <a:p>
            <a:r>
              <a:rPr lang="en-US" sz="1200" b="1" dirty="0">
                <a:latin typeface="ArialBold,Bold"/>
              </a:rPr>
              <a:t>Section IV – Fire Command Terms </a:t>
            </a:r>
            <a:r>
              <a:rPr lang="en-US" sz="1200" b="1" dirty="0" smtClean="0">
                <a:latin typeface="ArialBold,Bold"/>
              </a:rPr>
              <a:t>................................................................................... </a:t>
            </a:r>
            <a:r>
              <a:rPr lang="en-US" sz="1200" b="1" dirty="0">
                <a:latin typeface="ArialBold,Bold"/>
              </a:rPr>
              <a:t>4-10</a:t>
            </a:r>
          </a:p>
          <a:p>
            <a:r>
              <a:rPr lang="en-US" sz="1200" dirty="0">
                <a:latin typeface="ArialMT"/>
              </a:rPr>
              <a:t>Response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4-10</a:t>
            </a:r>
          </a:p>
          <a:p>
            <a:r>
              <a:rPr lang="en-US" sz="1200" dirty="0">
                <a:latin typeface="ArialMT"/>
              </a:rPr>
              <a:t>Sensing/Assessment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4-10</a:t>
            </a:r>
          </a:p>
          <a:p>
            <a:r>
              <a:rPr lang="en-US" sz="1200" dirty="0">
                <a:latin typeface="ArialMT"/>
              </a:rPr>
              <a:t>Modifiers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4-10</a:t>
            </a:r>
          </a:p>
          <a:p>
            <a:r>
              <a:rPr lang="en-US" sz="1200" dirty="0">
                <a:latin typeface="ArialMT"/>
              </a:rPr>
              <a:t>Clarification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 </a:t>
            </a:r>
            <a:r>
              <a:rPr lang="en-US" sz="1200" dirty="0">
                <a:latin typeface="ArialMT"/>
              </a:rPr>
              <a:t>4-10</a:t>
            </a:r>
          </a:p>
          <a:p>
            <a:r>
              <a:rPr lang="en-US" sz="1200" dirty="0">
                <a:latin typeface="ArialMT"/>
              </a:rPr>
              <a:t>Movement </a:t>
            </a:r>
            <a:r>
              <a:rPr lang="en-US" sz="1200" dirty="0" smtClean="0">
                <a:latin typeface="ArialMT"/>
              </a:rPr>
              <a:t>............................................................................................................................ 4-10</a:t>
            </a:r>
          </a:p>
          <a:p>
            <a:endParaRPr lang="en-US" sz="1200" dirty="0">
              <a:latin typeface="ArialMT"/>
            </a:endParaRPr>
          </a:p>
          <a:p>
            <a:endParaRPr lang="en-US" sz="1200" dirty="0">
              <a:latin typeface="ArialMT"/>
            </a:endParaRPr>
          </a:p>
          <a:p>
            <a:r>
              <a:rPr lang="en-US" sz="1200" b="1" dirty="0" smtClean="0">
                <a:latin typeface="ArialBold,Bold"/>
              </a:rPr>
              <a:t>Appendix </a:t>
            </a:r>
            <a:r>
              <a:rPr lang="en-US" sz="1200" b="1" dirty="0">
                <a:latin typeface="ArialBold,Bold"/>
              </a:rPr>
              <a:t>A CREW CONDUCT OF FIRE .............................................................................. A-1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038840" y="6472301"/>
            <a:ext cx="153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latin typeface="Calibri"/>
                <a:cs typeface="Calibri"/>
              </a:rPr>
              <a:t>7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4441" y="2015295"/>
            <a:ext cx="384238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Calibri"/>
                <a:cs typeface="Calibri"/>
              </a:rPr>
              <a:t>READ </a:t>
            </a:r>
            <a:r>
              <a:rPr sz="3600" b="1" spc="-5" dirty="0">
                <a:latin typeface="Calibri"/>
                <a:cs typeface="Calibri"/>
              </a:rPr>
              <a:t>THE </a:t>
            </a:r>
            <a:r>
              <a:rPr sz="3600" b="1" spc="-10" dirty="0">
                <a:latin typeface="Calibri"/>
                <a:cs typeface="Calibri"/>
              </a:rPr>
              <a:t>SELECTED  CHAPTERS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FROM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-40" dirty="0">
                <a:latin typeface="Calibri"/>
                <a:cs typeface="Calibri"/>
              </a:rPr>
              <a:t>TC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5" dirty="0" smtClean="0">
                <a:latin typeface="Calibri"/>
                <a:cs typeface="Calibri"/>
              </a:rPr>
              <a:t>3-20.31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4214" y="4833291"/>
            <a:ext cx="5387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2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publication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available at Army Knowledge </a:t>
            </a:r>
            <a:r>
              <a:rPr sz="1800" spc="-5" dirty="0">
                <a:latin typeface="Calibri"/>
                <a:cs typeface="Calibri"/>
              </a:rPr>
              <a:t>Online  </a:t>
            </a:r>
            <a:r>
              <a:rPr sz="1800" spc="-10" dirty="0">
                <a:latin typeface="Calibri"/>
                <a:cs typeface="Calibri"/>
              </a:rPr>
              <a:t>(https://armypubs.us.army.mil/doctrine/index.html).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80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receive </a:t>
            </a:r>
            <a:r>
              <a:rPr sz="1800" spc="-5" dirty="0">
                <a:latin typeface="Calibri"/>
                <a:cs typeface="Calibri"/>
              </a:rPr>
              <a:t>publishing </a:t>
            </a:r>
            <a:r>
              <a:rPr sz="1800" spc="-10" dirty="0">
                <a:latin typeface="Calibri"/>
                <a:cs typeface="Calibri"/>
              </a:rPr>
              <a:t>updates, </a:t>
            </a:r>
            <a:r>
              <a:rPr sz="1800" spc="-5" dirty="0">
                <a:latin typeface="Calibri"/>
                <a:cs typeface="Calibri"/>
              </a:rPr>
              <a:t>please subscribe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10" dirty="0">
                <a:latin typeface="Calibri"/>
                <a:cs typeface="Calibri"/>
                <a:hlinkClick r:id="rId3"/>
              </a:rPr>
              <a:t> http://www.apd.army.mil/AdminPubs/new_subscribe.asp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850955"/>
            <a:ext cx="6096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Chapter 5 CREW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TABLES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................................................................................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5-1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Section I – Prerequisite Crew Tables..............................................................5-1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Table I – Gunnery Skills Test..............................................................................5-1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Table II – Simulations..........................................................................................5-2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Table III – Proficiency..........................................................................................5-2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Section II – Live fire Crew Tables....................................................................5-3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Table IV – Basic ..................................................................................................5-3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Table V – Practice...............................................................................................5-4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Table VI – Qualification.......................................................................................5-5 </a:t>
            </a:r>
          </a:p>
          <a:p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Section III – Qualification Standards...............................................................5-6 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Crew Ratings.......................................................................................................5-6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Qualification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Refires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............................................................................................5-6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Section IV – Crew Management.......................................................................5-8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7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94441" y="2015295"/>
            <a:ext cx="384238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Calibri"/>
                <a:cs typeface="Calibri"/>
              </a:rPr>
              <a:t>READ </a:t>
            </a:r>
            <a:r>
              <a:rPr sz="3600" b="1" spc="-5" dirty="0">
                <a:latin typeface="Calibri"/>
                <a:cs typeface="Calibri"/>
              </a:rPr>
              <a:t>THE </a:t>
            </a:r>
            <a:r>
              <a:rPr sz="3600" b="1" spc="-10" dirty="0">
                <a:latin typeface="Calibri"/>
                <a:cs typeface="Calibri"/>
              </a:rPr>
              <a:t>SELECTED  CHAPTERS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FROM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-40" dirty="0">
                <a:latin typeface="Calibri"/>
                <a:cs typeface="Calibri"/>
              </a:rPr>
              <a:t>TC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5" dirty="0" smtClean="0">
                <a:latin typeface="Calibri"/>
                <a:cs typeface="Calibri"/>
              </a:rPr>
              <a:t>3-20.31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1746" y="4738734"/>
            <a:ext cx="5387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2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publication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available at Army Knowledge </a:t>
            </a:r>
            <a:r>
              <a:rPr sz="1800" spc="-5" dirty="0">
                <a:latin typeface="Calibri"/>
                <a:cs typeface="Calibri"/>
              </a:rPr>
              <a:t>Online  </a:t>
            </a:r>
            <a:r>
              <a:rPr sz="1800" spc="-10" dirty="0">
                <a:latin typeface="Calibri"/>
                <a:cs typeface="Calibri"/>
              </a:rPr>
              <a:t>(https://armypubs.us.army.mil/doctrine/index.html).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80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receive </a:t>
            </a:r>
            <a:r>
              <a:rPr sz="1800" spc="-5" dirty="0">
                <a:latin typeface="Calibri"/>
                <a:cs typeface="Calibri"/>
              </a:rPr>
              <a:t>publishing </a:t>
            </a:r>
            <a:r>
              <a:rPr sz="1800" spc="-10" dirty="0">
                <a:latin typeface="Calibri"/>
                <a:cs typeface="Calibri"/>
              </a:rPr>
              <a:t>updates, </a:t>
            </a:r>
            <a:r>
              <a:rPr sz="1800" spc="-5" dirty="0">
                <a:latin typeface="Calibri"/>
                <a:cs typeface="Calibri"/>
              </a:rPr>
              <a:t>please subscribe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10" dirty="0">
                <a:latin typeface="Calibri"/>
                <a:cs typeface="Calibri"/>
                <a:hlinkClick r:id="rId3"/>
              </a:rPr>
              <a:t> http://www.apd.army.mil/AdminPubs/new_subscribe.asp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19200"/>
            <a:ext cx="6172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Chapter 6 CREW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EVALUATION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.......................................................................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6-1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Section I – Vehicle Crew Evaluators ...............................................................6-1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Vehicle Crew Evaluator Team Composition .......................................................6-1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Evaluator Roles and Prerequisites......................................................................6-2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Vehicle Crew Evaluator’s Certification................................................................6-6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Section II – Evaluation Terms and Concepts .................................................6-7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Threat-Based Methodology.................................................................................6-7 </a:t>
            </a:r>
            <a:endParaRPr lang="en-US" sz="1200" dirty="0">
              <a:latin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Threat Levels 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6-11 </a:t>
            </a:r>
          </a:p>
          <a:p>
            <a:r>
              <a:rPr lang="en-US" sz="1200" dirty="0">
                <a:latin typeface="Arial" panose="020B0604020202020204" pitchFamily="34" charset="0"/>
              </a:rPr>
              <a:t>Target Delays....................................................................................................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6-12 </a:t>
            </a:r>
          </a:p>
          <a:p>
            <a:r>
              <a:rPr lang="en-US" sz="1200" dirty="0">
                <a:latin typeface="Arial" panose="020B0604020202020204" pitchFamily="34" charset="0"/>
              </a:rPr>
              <a:t>Target Lock .......................................................................................................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6-12 </a:t>
            </a:r>
          </a:p>
          <a:p>
            <a:r>
              <a:rPr lang="en-US" sz="1200" dirty="0">
                <a:latin typeface="Arial" panose="020B0604020202020204" pitchFamily="34" charset="0"/>
              </a:rPr>
              <a:t>Active Targets 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6-14 </a:t>
            </a:r>
          </a:p>
          <a:p>
            <a:r>
              <a:rPr lang="en-US" sz="1200" dirty="0">
                <a:latin typeface="Arial" panose="020B0604020202020204" pitchFamily="34" charset="0"/>
              </a:rPr>
              <a:t>Target Kill Standards.........................................................................................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6-14 </a:t>
            </a:r>
          </a:p>
          <a:p>
            <a:r>
              <a:rPr lang="en-US" sz="1200" dirty="0">
                <a:latin typeface="Arial" panose="020B0604020202020204" pitchFamily="34" charset="0"/>
              </a:rPr>
              <a:t>Mechanical Malfunctions...................................................................................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6-16 </a:t>
            </a:r>
          </a:p>
          <a:p>
            <a:r>
              <a:rPr lang="en-US" sz="1200" dirty="0">
                <a:latin typeface="Arial" panose="020B0604020202020204" pitchFamily="34" charset="0"/>
              </a:rPr>
              <a:t>Annotating Firing Events...................................................................................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6-19 </a:t>
            </a:r>
          </a:p>
          <a:p>
            <a:r>
              <a:rPr lang="en-US" sz="1200" b="1" dirty="0">
                <a:latin typeface="Arial" panose="020B0604020202020204" pitchFamily="34" charset="0"/>
              </a:rPr>
              <a:t>Section III – Evaluation Timing......................................................................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6-22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Exposure Time..................................................................................................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6-23 </a:t>
            </a:r>
          </a:p>
          <a:p>
            <a:r>
              <a:rPr lang="en-US" sz="1200" dirty="0">
                <a:latin typeface="Arial" panose="020B0604020202020204" pitchFamily="34" charset="0"/>
              </a:rPr>
              <a:t>Engagement Time.............................................................................................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6-23 </a:t>
            </a:r>
          </a:p>
          <a:p>
            <a:r>
              <a:rPr lang="en-US" sz="1200" dirty="0">
                <a:latin typeface="Arial" panose="020B0604020202020204" pitchFamily="34" charset="0"/>
              </a:rPr>
              <a:t>Break Time........................................................................................................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6-23 </a:t>
            </a:r>
          </a:p>
          <a:p>
            <a:r>
              <a:rPr lang="en-US" sz="1200" dirty="0">
                <a:latin typeface="Arial" panose="020B0604020202020204" pitchFamily="34" charset="0"/>
              </a:rPr>
              <a:t>Alibi Process .....................................................................................................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6-30 </a:t>
            </a:r>
          </a:p>
          <a:p>
            <a:r>
              <a:rPr lang="en-US" sz="1200" b="1" dirty="0" smtClean="0">
                <a:latin typeface="Arial" panose="020B0604020202020204" pitchFamily="34" charset="0"/>
              </a:rPr>
              <a:t>Section IV – Evaluating the Crew’s Duties ...................................................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6-32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</a:rPr>
              <a:t>Crew Penalties ..................................................................................................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6-32 </a:t>
            </a:r>
          </a:p>
          <a:p>
            <a:r>
              <a:rPr lang="en-US" sz="1200" dirty="0" smtClean="0">
                <a:latin typeface="Arial" panose="020B0604020202020204" pitchFamily="34" charset="0"/>
              </a:rPr>
              <a:t>Application of Penalties.....................................................................................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6-39 </a:t>
            </a:r>
          </a:p>
          <a:p>
            <a:r>
              <a:rPr lang="en-US" sz="1200" dirty="0" smtClean="0">
                <a:latin typeface="Arial" panose="020B0604020202020204" pitchFamily="34" charset="0"/>
              </a:rPr>
              <a:t>Disqualification Criteria and Recertification ......................................................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6-39 </a:t>
            </a:r>
          </a:p>
          <a:p>
            <a:r>
              <a:rPr lang="en-US" sz="1200" b="1" dirty="0" smtClean="0">
                <a:latin typeface="Arial" panose="020B0604020202020204" pitchFamily="34" charset="0"/>
              </a:rPr>
              <a:t>Section V – Common Crew Score Sheet ......................................................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6-40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</a:rPr>
              <a:t>Header Information (Admin)..............................................................................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6-40 </a:t>
            </a:r>
          </a:p>
          <a:p>
            <a:r>
              <a:rPr lang="en-US" sz="1200" dirty="0" smtClean="0">
                <a:latin typeface="Arial" panose="020B0604020202020204" pitchFamily="34" charset="0"/>
              </a:rPr>
              <a:t>Engagement Information...................................................................................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6-42 </a:t>
            </a:r>
          </a:p>
          <a:p>
            <a:r>
              <a:rPr lang="en-US" sz="1200" dirty="0" smtClean="0">
                <a:latin typeface="Arial" panose="020B0604020202020204" pitchFamily="34" charset="0"/>
              </a:rPr>
              <a:t>Task / Engagement Events...............................................................................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6-43 </a:t>
            </a:r>
          </a:p>
          <a:p>
            <a:r>
              <a:rPr lang="en-US" sz="1200" dirty="0" smtClean="0">
                <a:latin typeface="Arial" panose="020B0604020202020204" pitchFamily="34" charset="0"/>
              </a:rPr>
              <a:t>Engagement Modifier ........................................................................................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6-46 </a:t>
            </a:r>
          </a:p>
          <a:p>
            <a:r>
              <a:rPr lang="en-US" sz="1200" dirty="0" smtClean="0">
                <a:latin typeface="Arial" panose="020B0604020202020204" pitchFamily="34" charset="0"/>
              </a:rPr>
              <a:t>Example Score sheet ........................................................................................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6-48 </a:t>
            </a:r>
          </a:p>
          <a:p>
            <a:r>
              <a:rPr lang="en-US" sz="1200" b="1" dirty="0" smtClean="0">
                <a:latin typeface="Arial" panose="020B0604020202020204" pitchFamily="34" charset="0"/>
              </a:rPr>
              <a:t>Section VI – Additional Tasks........................................................................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6-49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lang="en-US" spc="-5" smtClean="0"/>
              <a:t>8</a:t>
            </a:fld>
            <a:endParaRPr lang="en-US"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639" y="1432575"/>
            <a:ext cx="826008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following </a:t>
            </a:r>
            <a:r>
              <a:rPr sz="2400" b="1" spc="-15" dirty="0">
                <a:latin typeface="Calibri"/>
                <a:cs typeface="Calibri"/>
              </a:rPr>
              <a:t>tasks </a:t>
            </a:r>
            <a:r>
              <a:rPr sz="2400" b="1" spc="-10" dirty="0">
                <a:latin typeface="Calibri"/>
                <a:cs typeface="Calibri"/>
              </a:rPr>
              <a:t>are </a:t>
            </a:r>
            <a:r>
              <a:rPr sz="2400" b="1" spc="-20" dirty="0">
                <a:latin typeface="Calibri"/>
                <a:cs typeface="Calibri"/>
              </a:rPr>
              <a:t>taken </a:t>
            </a:r>
            <a:r>
              <a:rPr sz="2400" b="1" spc="-10" dirty="0">
                <a:latin typeface="Calibri"/>
                <a:cs typeface="Calibri"/>
              </a:rPr>
              <a:t>from </a:t>
            </a:r>
            <a:r>
              <a:rPr sz="2400" b="1" spc="-5" dirty="0">
                <a:latin typeface="Calibri"/>
                <a:cs typeface="Calibri"/>
              </a:rPr>
              <a:t>Ch. 8, </a:t>
            </a:r>
            <a:r>
              <a:rPr sz="2400" b="1" spc="-25" dirty="0">
                <a:latin typeface="Calibri"/>
                <a:cs typeface="Calibri"/>
              </a:rPr>
              <a:t>TC </a:t>
            </a:r>
            <a:r>
              <a:rPr sz="2400" b="1" spc="-5" dirty="0">
                <a:latin typeface="Calibri"/>
                <a:cs typeface="Calibri"/>
              </a:rPr>
              <a:t>3-20.31-1 and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85" dirty="0">
                <a:latin typeface="Calibri"/>
                <a:cs typeface="Calibri"/>
              </a:rPr>
              <a:t>ROC-V.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52082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spc="-10" dirty="0">
                <a:latin typeface="Calibri"/>
                <a:cs typeface="Calibri"/>
              </a:rPr>
              <a:t>publication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spc="-15" dirty="0">
                <a:latin typeface="Calibri"/>
                <a:cs typeface="Calibri"/>
              </a:rPr>
              <a:t>at Army Knowledge </a:t>
            </a:r>
            <a:r>
              <a:rPr sz="2400" spc="-5" dirty="0">
                <a:latin typeface="Calibri"/>
                <a:cs typeface="Calibri"/>
              </a:rPr>
              <a:t>Online  </a:t>
            </a:r>
            <a:r>
              <a:rPr sz="2400" spc="-15" dirty="0">
                <a:latin typeface="Calibri"/>
                <a:cs typeface="Calibri"/>
              </a:rPr>
              <a:t>(https://armypubs.us.army.mil/doctrine/index.html).</a:t>
            </a:r>
            <a:endParaRPr sz="2400">
              <a:latin typeface="Calibri"/>
              <a:cs typeface="Calibri"/>
            </a:endParaRPr>
          </a:p>
          <a:p>
            <a:pPr marL="12700" marR="1093470">
              <a:lnSpc>
                <a:spcPct val="100000"/>
              </a:lnSpc>
            </a:pPr>
            <a:r>
              <a:rPr sz="2400" spc="-114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receive </a:t>
            </a:r>
            <a:r>
              <a:rPr sz="2400" spc="-5" dirty="0">
                <a:latin typeface="Calibri"/>
                <a:cs typeface="Calibri"/>
              </a:rPr>
              <a:t>publishing </a:t>
            </a:r>
            <a:r>
              <a:rPr sz="2400" spc="-10" dirty="0">
                <a:latin typeface="Calibri"/>
                <a:cs typeface="Calibri"/>
              </a:rPr>
              <a:t>updates, </a:t>
            </a:r>
            <a:r>
              <a:rPr sz="2400" spc="-5" dirty="0">
                <a:latin typeface="Calibri"/>
                <a:cs typeface="Calibri"/>
              </a:rPr>
              <a:t>please subscribe </a:t>
            </a:r>
            <a:r>
              <a:rPr sz="2400" spc="-15" dirty="0">
                <a:latin typeface="Calibri"/>
                <a:cs typeface="Calibri"/>
              </a:rPr>
              <a:t>at 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http://www.apd.army.mil/AdminPubs/new_subscribe.asp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https://rocv.army.mil/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8840" y="6472301"/>
            <a:ext cx="153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14"/>
              </a:lnSpc>
            </a:pPr>
            <a:fld id="{81D60167-4931-47E6-BA6A-407CBD079E47}" type="slidenum">
              <a:rPr sz="1600" spc="-5" dirty="0">
                <a:latin typeface="Calibri"/>
                <a:cs typeface="Calibri"/>
              </a:rPr>
              <a:t>9</a:t>
            </a:fld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e0297d81-f88a-40a1-bde1-7adde668c6d7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_x0020_Type xmlns="bd24aaa8-014b-499b-ae96-9c50bcb5db1c">FOUO</Security_x0020_Type>
    <_dlc_DocId xmlns="bd24aaa8-014b-499b-ae96-9c50bcb5db1c">HKKZNTAF3WZQ-16-7096</_dlc_DocId>
    <Document_x0020_Type xmlns="bd24aaa8-014b-499b-ae96-9c50bcb5db1c">Report</Document_x0020_Type>
    <_dlc_DocIdUrl xmlns="bd24aaa8-014b-499b-ae96-9c50bcb5db1c">
      <Url>https://sharepoint/sites/wtc/C-WTC/_layouts/DocIdRedir.aspx?ID=HKKZNTAF3WZQ-16-7096</Url>
      <Description>HKKZNTAF3WZQ-16-7096</Description>
    </_dlc_DocIdUrl>
    <Fiscal_x0020_Year xmlns="489be062-496c-41ff-b488-a8eb3fbe3cd0">2010</Fiscal_x0020_Yea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93142D85A7E45B7D2BEBC3FE1A9A5" ma:contentTypeVersion="30" ma:contentTypeDescription="Create a new document." ma:contentTypeScope="" ma:versionID="4d93b330fb874bc2fcd85060dfc992f8">
  <xsd:schema xmlns:xsd="http://www.w3.org/2001/XMLSchema" xmlns:xs="http://www.w3.org/2001/XMLSchema" xmlns:p="http://schemas.microsoft.com/office/2006/metadata/properties" xmlns:ns1="http://schemas.microsoft.com/sharepoint/v3" xmlns:ns2="bd24aaa8-014b-499b-ae96-9c50bcb5db1c" xmlns:ns3="489be062-496c-41ff-b488-a8eb3fbe3cd0" targetNamespace="http://schemas.microsoft.com/office/2006/metadata/properties" ma:root="true" ma:fieldsID="be3dbaf4629ee8233a0a14a218f85fd3" ns1:_="" ns2:_="" ns3:_="">
    <xsd:import namespace="http://schemas.microsoft.com/sharepoint/v3"/>
    <xsd:import namespace="bd24aaa8-014b-499b-ae96-9c50bcb5db1c"/>
    <xsd:import namespace="489be062-496c-41ff-b488-a8eb3fbe3cd0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_dlc_DocId" minOccurs="0"/>
                <xsd:element ref="ns2:_dlc_DocIdUrl" minOccurs="0"/>
                <xsd:element ref="ns2:_dlc_DocIdPersistId" minOccurs="0"/>
                <xsd:element ref="ns1:_dlc_Exempt" minOccurs="0"/>
                <xsd:element ref="ns2:Security_x0020_Type" minOccurs="0"/>
                <xsd:element ref="ns3:Fiscal_x0020_Ye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2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4aaa8-014b-499b-ae96-9c50bcb5db1c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Report" ma:format="Dropdown" ma:internalName="Document_x0020_Type">
      <xsd:simpleType>
        <xsd:restriction base="dms:Choice">
          <xsd:enumeration value="Acceptable Use Policy"/>
          <xsd:enumeration value="After Action Review"/>
          <xsd:enumeration value="Agenda"/>
          <xsd:enumeration value="Application Software"/>
          <xsd:enumeration value="Assigned IA/AR Controls"/>
          <xsd:enumeration value="Audio"/>
          <xsd:enumeration value="Audit"/>
          <xsd:enumeration value="Best Business Practice (BBP)"/>
          <xsd:enumeration value="Biography"/>
          <xsd:enumeration value="Blog Post"/>
          <xsd:enumeration value="Brief"/>
          <xsd:enumeration value="Budget Plan"/>
          <xsd:enumeration value="Business Process Analysis"/>
          <xsd:enumeration value="CCB"/>
          <xsd:enumeration value="Certificate"/>
          <xsd:enumeration value="Certificate of Networthiness (CoN)"/>
          <xsd:enumeration value="Chart"/>
          <xsd:enumeration value="Checklist"/>
          <xsd:enumeration value="Class"/>
          <xsd:enumeration value="Classification"/>
          <xsd:enumeration value="Conference Paper"/>
          <xsd:enumeration value="Conference Presentation"/>
          <xsd:enumeration value="Contact Roster"/>
          <xsd:enumeration value="Continuing Education"/>
          <xsd:enumeration value="Contract (PWS)"/>
          <xsd:enumeration value="Crisis Communication"/>
          <xsd:enumeration value="Cyber Awareness"/>
          <xsd:enumeration value="Database"/>
          <xsd:enumeration value="Demostration"/>
          <xsd:enumeration value="DIACAP"/>
          <xsd:enumeration value="Directive"/>
          <xsd:enumeration value="Documentation"/>
          <xsd:enumeration value="Employment Application"/>
          <xsd:enumeration value="Exam"/>
          <xsd:enumeration value="Exit Interview"/>
          <xsd:enumeration value="Field Manual"/>
          <xsd:enumeration value="Forms"/>
          <xsd:enumeration value="FRAGO"/>
          <xsd:enumeration value="Functional Requirements"/>
          <xsd:enumeration value="Gap Analysis"/>
          <xsd:enumeration value="Guide"/>
          <xsd:enumeration value="Handbook"/>
          <xsd:enumeration value="Homework"/>
          <xsd:enumeration value="IA Controls"/>
          <xsd:enumeration value="IA Forms"/>
          <xsd:enumeration value="IA Workforce Class"/>
          <xsd:enumeration value="Image"/>
          <xsd:enumeration value="Information Paper"/>
          <xsd:enumeration value="Inspection Tools"/>
          <xsd:enumeration value="Inventory List"/>
          <xsd:enumeration value="Job Description"/>
          <xsd:enumeration value="Leave Request"/>
          <xsd:enumeration value="Lesson Learned"/>
          <xsd:enumeration value="Lesson Plan"/>
          <xsd:enumeration value="Letter"/>
          <xsd:enumeration value="Map"/>
          <xsd:enumeration value="Meeting Minutes"/>
          <xsd:enumeration value="Memo"/>
          <xsd:enumeration value="Memorandum of Agreement (MOA)"/>
          <xsd:enumeration value="Memorandum of Understanding (MOU)"/>
          <xsd:enumeration value="Network Analysis"/>
          <xsd:enumeration value="Networthiness"/>
          <xsd:enumeration value="Newsletter"/>
          <xsd:enumeration value="OPORD"/>
          <xsd:enumeration value="OPREP"/>
          <xsd:enumeration value="Organizational Chart"/>
          <xsd:enumeration value="POI"/>
          <xsd:enumeration value="Policy"/>
          <xsd:enumeration value="Policy Letter"/>
          <xsd:enumeration value="Press Release"/>
          <xsd:enumeration value="Privileges"/>
          <xsd:enumeration value="Procedure"/>
          <xsd:enumeration value="Product Description"/>
          <xsd:enumeration value="Project Charter"/>
          <xsd:enumeration value="Project Requirements"/>
          <xsd:enumeration value="Promotional and Marketing"/>
          <xsd:enumeration value="Purchase Request"/>
          <xsd:enumeration value="Quiz"/>
          <xsd:enumeration value="Reference"/>
          <xsd:enumeration value="Report"/>
          <xsd:enumeration value="Request for Information (RFI)"/>
          <xsd:enumeration value="Request for Proporasl (RFP)"/>
          <xsd:enumeration value="Request for Quote (RFQ)"/>
          <xsd:enumeration value="Research"/>
          <xsd:enumeration value="Review"/>
          <xsd:enumeration value="Risk Management Framework (RMF)"/>
          <xsd:enumeration value="Schedule"/>
          <xsd:enumeration value="Schema"/>
          <xsd:enumeration value="Service Level Agreement (SLA)"/>
          <xsd:enumeration value="SIPRNet"/>
          <xsd:enumeration value="SIPRNet Forms"/>
          <xsd:enumeration value="SIR"/>
          <xsd:enumeration value="Software (NEC Internal)"/>
          <xsd:enumeration value="Software Analysis"/>
          <xsd:enumeration value="Speech Transcript"/>
          <xsd:enumeration value="Standard Operating Procedure (SOP)"/>
          <xsd:enumeration value="SITREP"/>
          <xsd:enumeration value="STAMIS"/>
          <xsd:enumeration value="STIGs"/>
          <xsd:enumeration value="STIG Report"/>
          <xsd:enumeration value="STRATCOM"/>
          <xsd:enumeration value="Strategic Plan"/>
          <xsd:enumeration value="Student Handout"/>
          <xsd:enumeration value="Supplementary Class"/>
          <xsd:enumeration value="Supplementary Materials"/>
          <xsd:enumeration value="Survey"/>
          <xsd:enumeration value="Syllabus"/>
          <xsd:enumeration value="Talking Points"/>
          <xsd:enumeration value="Task List"/>
          <xsd:enumeration value="Technical Specifications"/>
          <xsd:enumeration value="Template"/>
          <xsd:enumeration value="Timesheet"/>
          <xsd:enumeration value="Tracking List"/>
          <xsd:enumeration value="Training"/>
          <xsd:enumeration value="Transaction Receipt"/>
          <xsd:enumeration value="Transcript"/>
          <xsd:enumeration value="Translation"/>
          <xsd:enumeration value="Travel Request"/>
          <xsd:enumeration value="Tactics, Techniques and Procedures (TTP)"/>
          <xsd:enumeration value="Tutorial"/>
          <xsd:enumeration value="Video"/>
          <xsd:enumeration value="White Paper"/>
          <xsd:enumeration value="Work Order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curity_x0020_Type" ma:index="13" nillable="true" ma:displayName="Security Type" ma:default="FOUO" ma:format="Dropdown" ma:internalName="Security_x0020_Type" ma:readOnly="false">
      <xsd:simpleType>
        <xsd:restriction base="dms:Choice">
          <xsd:enumeration value="N/A"/>
          <xsd:enumeration value="FOUO"/>
          <xsd:enumeration value="Unclassifi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be062-496c-41ff-b488-a8eb3fbe3cd0" elementFormDefault="qualified">
    <xsd:import namespace="http://schemas.microsoft.com/office/2006/documentManagement/types"/>
    <xsd:import namespace="http://schemas.microsoft.com/office/infopath/2007/PartnerControls"/>
    <xsd:element name="Fiscal_x0020_Year" ma:index="14" ma:displayName="Fiscal Year" ma:decimals="0" ma:default="2010" ma:description="The Fiscal Year for which the document is valid" ma:internalName="Fiscal_x0020_Year">
      <xsd:simpleType>
        <xsd:restriction base="dms:Number">
          <xsd:maxInclusive value="2100"/>
          <xsd:minInclusive value="20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Policy Auditing</Name>
    <Synchronization>Synchronous</Synchronization>
    <Type>10001</Type>
    <SequenceNumber>1100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Assembly>Microsoft.Office.Policy, Version=14.0.0.0,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Assembly>Microsoft.Office.Policy, Version=14.0.0.0, Culture=neutral, PublicKeyToken=71e9bce111e9429c</Assembly>
    <Class>Microsoft.Office.RecordsManagement.Internal.AuditHandler</Class>
    <Data/>
    <Filter/>
  </Receiver>
</spe:Receivers>
</file>

<file path=customXml/item6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|8138272" UniqueId="19cd51dd-f89b-4d25-af76-cd148c1a49f5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3D6CDFC0-B21D-4ED8-A931-4FFFDDFE516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C1490CD-5D2F-4AED-BA81-EF28D771BF7F}">
  <ds:schemaRefs>
    <ds:schemaRef ds:uri="http://purl.org/dc/elements/1.1/"/>
    <ds:schemaRef ds:uri="http://schemas.microsoft.com/office/2006/documentManagement/types"/>
    <ds:schemaRef ds:uri="http://purl.org/dc/dcmitype/"/>
    <ds:schemaRef ds:uri="bd24aaa8-014b-499b-ae96-9c50bcb5db1c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89be062-496c-41ff-b488-a8eb3fbe3cd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C4008D-5EF0-4409-B962-347319C8F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24aaa8-014b-499b-ae96-9c50bcb5db1c"/>
    <ds:schemaRef ds:uri="489be062-496c-41ff-b488-a8eb3fbe3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4F00F00-FAE0-4DF8-96CA-D10657AC0F0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0969971-855E-43E0-A8C2-193B9DEDE775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A0A59CDD-B576-484B-B491-410102181481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4544</Words>
  <Application>Microsoft Office PowerPoint</Application>
  <PresentationFormat>Widescreen</PresentationFormat>
  <Paragraphs>768</Paragraphs>
  <Slides>59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ArialBold,Bold</vt:lpstr>
      <vt:lpstr>ArialMT</vt:lpstr>
      <vt:lpstr>Calibri</vt:lpstr>
      <vt:lpstr>Times New Roman</vt:lpstr>
      <vt:lpstr>Office Theme</vt:lpstr>
      <vt:lpstr>SENIOR GUNNER COURSE  STUDENT READ-AHEAD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THREAT/FRIENDLY/THEATER-SPECIFIC VEHICLE  IDENTIFICATION</vt:lpstr>
      <vt:lpstr>PowerPoint Presentation</vt:lpstr>
      <vt:lpstr>PowerPoint Presentation</vt:lpstr>
      <vt:lpstr>PowerPoint Presentation</vt:lpstr>
      <vt:lpstr>AH 64 Apache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UAZ-469</vt:lpstr>
      <vt:lpstr>Ural-375D</vt:lpstr>
      <vt:lpstr>BM-21 GRAD</vt:lpstr>
      <vt:lpstr>KRAZ 260</vt:lpstr>
      <vt:lpstr>Bradley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Loyd, Charles A SFC MIL USA MISC</dc:creator>
  <cp:lastModifiedBy>SFC Matthew Giles</cp:lastModifiedBy>
  <cp:revision>56</cp:revision>
  <cp:lastPrinted>2018-07-10T13:19:31Z</cp:lastPrinted>
  <dcterms:created xsi:type="dcterms:W3CDTF">2018-07-03T11:57:07Z</dcterms:created>
  <dcterms:modified xsi:type="dcterms:W3CDTF">2018-10-09T20:02:08Z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2017-05-24T00:00:00Z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2018-07-03T00:00:00Z</vt:filetime>
  </property>
  <property fmtid="{D5CDD505-2E9C-101B-9397-08002B2CF9AE}" pid="5" name="ContentTypeId">
    <vt:lpwstr>0x010100AD093142D85A7E45B7D2BEBC3FE1A9A5</vt:lpwstr>
  </property>
  <property fmtid="{D5CDD505-2E9C-101B-9397-08002B2CF9AE}" pid="6" name="_dlc_DocIdItemGuid">
    <vt:lpwstr>88d8432e-03c3-4953-9881-700559677dde</vt:lpwstr>
  </property>
</Properties>
</file>